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Bold" panose="020B0604020202020204" charset="0"/>
      <p:regular r:id="rId13"/>
    </p:embeddedFont>
    <p:embeddedFont>
      <p:font typeface="Bahnschrift" panose="020B0502040204020203" pitchFamily="34" charset="0"/>
      <p:regular r:id="rId14"/>
      <p:bold r:id="rId15"/>
    </p:embeddedFont>
    <p:embeddedFont>
      <p:font typeface="Bahnschrift SemiBold" panose="020B0502040204020203" pitchFamily="34" charset="0"/>
      <p:bold r:id="rId16"/>
    </p:embeddedFont>
    <p:embeddedFont>
      <p:font typeface="Calibri" panose="020F0502020204030204" pitchFamily="34" charset="0"/>
      <p:regular r:id="rId17"/>
      <p:bold r:id="rId18"/>
      <p:italic r:id="rId19"/>
      <p:boldItalic r:id="rId20"/>
    </p:embeddedFont>
    <p:embeddedFont>
      <p:font typeface="Canva Sans 1" panose="020B0604020202020204" charset="0"/>
      <p:regular r:id="rId21"/>
    </p:embeddedFont>
    <p:embeddedFont>
      <p:font typeface="Canva Sans 1 Bold" panose="020B0604020202020204" charset="0"/>
      <p:regular r:id="rId22"/>
    </p:embeddedFont>
    <p:embeddedFont>
      <p:font typeface="Canva Sans 2 Bold" panose="020B0604020202020204" charset="0"/>
      <p:regular r:id="rId23"/>
    </p:embeddedFont>
    <p:embeddedFont>
      <p:font typeface="Kruti Dev 010" pitchFamily="2" charset="0"/>
      <p:regular r:id="rId24"/>
    </p:embeddedFont>
    <p:embeddedFont>
      <p:font typeface="Lato" panose="020F0502020204030203" pitchFamily="34" charset="0"/>
      <p:regular r:id="rId25"/>
      <p:bold r:id="rId26"/>
      <p:italic r:id="rId27"/>
      <p:boldItalic r:id="rId28"/>
    </p:embeddedFont>
    <p:embeddedFont>
      <p:font typeface="Lato Bold" panose="020F0502020204030203" charset="0"/>
      <p:regular r:id="rId29"/>
    </p:embeddedFont>
    <p:embeddedFont>
      <p:font typeface="Open Sans Bold" panose="020B0604020202020204" charset="0"/>
      <p:regular r:id="rId30"/>
    </p:embeddedFont>
    <p:embeddedFont>
      <p:font typeface="Poppins Bold" panose="020B0604020202020204" charset="0"/>
      <p:regular r:id="rId31"/>
    </p:embeddedFont>
    <p:embeddedFont>
      <p:font typeface="Poppins Semi-Bold" panose="020B0604020202020204" charset="0"/>
      <p:regular r:id="rId32"/>
    </p:embeddedFont>
    <p:embeddedFont>
      <p:font typeface="Poppins Semi-Bold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2" d="100"/>
          <a:sy n="62" d="100"/>
        </p:scale>
        <p:origin x="27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2A98E-0959-4F7C-83C4-5324BDFCBB06}" type="datetimeFigureOut">
              <a:rPr lang="en-IN" smtClean="0"/>
              <a:t>15-09-2023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0A9CF-D45B-44BB-8DE5-B4BE29AC4B2A}" type="slidenum">
              <a:rPr lang="en-IN" smtClean="0"/>
              <a:t>‹#›</a:t>
            </a:fld>
            <a:endParaRPr lang="en-IN"/>
          </a:p>
        </p:txBody>
      </p:sp>
    </p:spTree>
    <p:extLst>
      <p:ext uri="{BB962C8B-B14F-4D97-AF65-F5344CB8AC3E}">
        <p14:creationId xmlns:p14="http://schemas.microsoft.com/office/powerpoint/2010/main" val="134127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00A9CF-D45B-44BB-8DE5-B4BE29AC4B2A}" type="slidenum">
              <a:rPr lang="en-IN" smtClean="0"/>
              <a:t>1</a:t>
            </a:fld>
            <a:endParaRPr lang="en-IN"/>
          </a:p>
        </p:txBody>
      </p:sp>
    </p:spTree>
    <p:extLst>
      <p:ext uri="{BB962C8B-B14F-4D97-AF65-F5344CB8AC3E}">
        <p14:creationId xmlns:p14="http://schemas.microsoft.com/office/powerpoint/2010/main" val="4256081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8403" y="0"/>
            <a:ext cx="18966403" cy="10668602"/>
          </a:xfrm>
          <a:custGeom>
            <a:avLst/>
            <a:gdLst/>
            <a:ahLst/>
            <a:cxnLst/>
            <a:rect l="l" t="t" r="r" b="b"/>
            <a:pathLst>
              <a:path w="18966403" h="10668602">
                <a:moveTo>
                  <a:pt x="0" y="0"/>
                </a:moveTo>
                <a:lnTo>
                  <a:pt x="18966403" y="0"/>
                </a:lnTo>
                <a:lnTo>
                  <a:pt x="18966403" y="10668602"/>
                </a:lnTo>
                <a:lnTo>
                  <a:pt x="0" y="10668602"/>
                </a:lnTo>
                <a:lnTo>
                  <a:pt x="0" y="0"/>
                </a:lnTo>
                <a:close/>
              </a:path>
            </a:pathLst>
          </a:custGeom>
          <a:blipFill>
            <a:blip r:embed="rId3"/>
            <a:stretch>
              <a:fillRect/>
            </a:stretch>
          </a:blipFill>
        </p:spPr>
        <p:txBody>
          <a:bodyPr/>
          <a:lstStyle/>
          <a:p>
            <a:endParaRPr lang="en-IN"/>
          </a:p>
        </p:txBody>
      </p:sp>
      <p:sp>
        <p:nvSpPr>
          <p:cNvPr id="3" name="TextBox 3"/>
          <p:cNvSpPr txBox="1"/>
          <p:nvPr/>
        </p:nvSpPr>
        <p:spPr>
          <a:xfrm>
            <a:off x="4648201" y="5184001"/>
            <a:ext cx="9753599" cy="2662584"/>
          </a:xfrm>
          <a:prstGeom prst="rect">
            <a:avLst/>
          </a:prstGeom>
        </p:spPr>
        <p:txBody>
          <a:bodyPr wrap="square" lIns="0" tIns="0" rIns="0" bIns="0" rtlCol="0" anchor="t">
            <a:spAutoFit/>
          </a:bodyPr>
          <a:lstStyle/>
          <a:p>
            <a:pPr>
              <a:lnSpc>
                <a:spcPts val="21768"/>
              </a:lnSpc>
            </a:pPr>
            <a:r>
              <a:rPr lang="en-US" sz="15548" spc="792" dirty="0" err="1">
                <a:solidFill>
                  <a:srgbClr val="FFFFFF"/>
                </a:solidFill>
                <a:latin typeface="Kruti Dev 010" pitchFamily="2" charset="0"/>
                <a:cs typeface="Open Sans Bold"/>
              </a:rPr>
              <a:t>खेती</a:t>
            </a:r>
            <a:r>
              <a:rPr lang="en-US" sz="15548" spc="792" dirty="0">
                <a:solidFill>
                  <a:srgbClr val="FFFFFF"/>
                </a:solidFill>
                <a:latin typeface="Kruti Dev 010" pitchFamily="2" charset="0"/>
                <a:cs typeface="Open Sans Bold"/>
              </a:rPr>
              <a:t>  </a:t>
            </a:r>
            <a:r>
              <a:rPr lang="en-US" sz="15548" spc="792" dirty="0" err="1">
                <a:solidFill>
                  <a:srgbClr val="C1FF72"/>
                </a:solidFill>
                <a:latin typeface="Kruti Dev 010" pitchFamily="2" charset="0"/>
                <a:cs typeface="Open Sans Bold"/>
              </a:rPr>
              <a:t>मित्र</a:t>
            </a:r>
            <a:r>
              <a:rPr lang="en-US" sz="15548" spc="792" dirty="0">
                <a:solidFill>
                  <a:srgbClr val="FFFFFF"/>
                </a:solidFill>
                <a:latin typeface="Kruti Dev 010" pitchFamily="2" charset="0"/>
              </a:rPr>
              <a:t> </a:t>
            </a:r>
          </a:p>
        </p:txBody>
      </p:sp>
      <p:sp>
        <p:nvSpPr>
          <p:cNvPr id="4" name="TextBox 4"/>
          <p:cNvSpPr txBox="1"/>
          <p:nvPr/>
        </p:nvSpPr>
        <p:spPr>
          <a:xfrm>
            <a:off x="228600" y="876300"/>
            <a:ext cx="16243767" cy="3427861"/>
          </a:xfrm>
          <a:prstGeom prst="rect">
            <a:avLst/>
          </a:prstGeom>
        </p:spPr>
        <p:txBody>
          <a:bodyPr wrap="square" lIns="0" tIns="0" rIns="0" bIns="0" rtlCol="0" anchor="t">
            <a:spAutoFit/>
          </a:bodyPr>
          <a:lstStyle/>
          <a:p>
            <a:pPr>
              <a:lnSpc>
                <a:spcPts val="28634"/>
              </a:lnSpc>
            </a:pPr>
            <a:r>
              <a:rPr lang="en-US" sz="20453" spc="1043" dirty="0">
                <a:solidFill>
                  <a:srgbClr val="FCFFFE"/>
                </a:solidFill>
                <a:latin typeface="Open Sans Bold"/>
              </a:rPr>
              <a:t>    </a:t>
            </a:r>
            <a:r>
              <a:rPr lang="en-US" sz="12000" spc="1043" dirty="0">
                <a:solidFill>
                  <a:srgbClr val="FCFFFE"/>
                </a:solidFill>
                <a:latin typeface="Open Sans Bold"/>
              </a:rPr>
              <a:t>KHETI</a:t>
            </a:r>
            <a:r>
              <a:rPr lang="en-US" sz="12000" spc="1043" dirty="0">
                <a:solidFill>
                  <a:srgbClr val="9DCD5A"/>
                </a:solidFill>
                <a:latin typeface="Open Sans Bold"/>
              </a:rPr>
              <a:t> </a:t>
            </a:r>
            <a:r>
              <a:rPr lang="en-US" sz="12000" spc="1043" dirty="0">
                <a:solidFill>
                  <a:srgbClr val="C1FF72"/>
                </a:solidFill>
                <a:latin typeface="Open Sans Bold"/>
              </a:rPr>
              <a:t>MITRA</a:t>
            </a:r>
          </a:p>
        </p:txBody>
      </p:sp>
      <p:sp>
        <p:nvSpPr>
          <p:cNvPr id="5" name="Freeform 5"/>
          <p:cNvSpPr/>
          <p:nvPr/>
        </p:nvSpPr>
        <p:spPr>
          <a:xfrm>
            <a:off x="7660800" y="144239"/>
            <a:ext cx="2287998" cy="2287998"/>
          </a:xfrm>
          <a:custGeom>
            <a:avLst/>
            <a:gdLst/>
            <a:ahLst/>
            <a:cxnLst/>
            <a:rect l="l" t="t" r="r" b="b"/>
            <a:pathLst>
              <a:path w="2287998" h="2287998">
                <a:moveTo>
                  <a:pt x="0" y="0"/>
                </a:moveTo>
                <a:lnTo>
                  <a:pt x="2287997" y="0"/>
                </a:lnTo>
                <a:lnTo>
                  <a:pt x="2287997" y="2287998"/>
                </a:lnTo>
                <a:lnTo>
                  <a:pt x="0" y="2287998"/>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5757">
                <a:alpha val="100000"/>
              </a:srgbClr>
            </a:gs>
            <a:gs pos="100000">
              <a:srgbClr val="8C52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050523" y="-1564878"/>
            <a:ext cx="11880226" cy="11851878"/>
          </a:xfrm>
          <a:custGeom>
            <a:avLst/>
            <a:gdLst/>
            <a:ahLst/>
            <a:cxnLst/>
            <a:rect l="l" t="t" r="r" b="b"/>
            <a:pathLst>
              <a:path w="11880226" h="11851878">
                <a:moveTo>
                  <a:pt x="0" y="0"/>
                </a:moveTo>
                <a:lnTo>
                  <a:pt x="11880227" y="0"/>
                </a:lnTo>
                <a:lnTo>
                  <a:pt x="11880227" y="11851878"/>
                </a:lnTo>
                <a:lnTo>
                  <a:pt x="0" y="11851878"/>
                </a:lnTo>
                <a:lnTo>
                  <a:pt x="0" y="0"/>
                </a:lnTo>
                <a:close/>
              </a:path>
            </a:pathLst>
          </a:custGeom>
          <a:blipFill>
            <a:blip r:embed="rId2"/>
            <a:stretch>
              <a:fillRect t="-1347" r="-2581" b="-1347"/>
            </a:stretch>
          </a:blipFill>
        </p:spPr>
        <p:txBody>
          <a:bodyPr/>
          <a:lstStyle/>
          <a:p>
            <a:endParaRPr lang="en-IN"/>
          </a:p>
        </p:txBody>
      </p:sp>
      <p:sp>
        <p:nvSpPr>
          <p:cNvPr id="3" name="TextBox 3"/>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4" name="TextBox 4"/>
          <p:cNvSpPr txBox="1"/>
          <p:nvPr/>
        </p:nvSpPr>
        <p:spPr>
          <a:xfrm>
            <a:off x="665821" y="989007"/>
            <a:ext cx="1298853" cy="7814321"/>
          </a:xfrm>
          <a:prstGeom prst="rect">
            <a:avLst/>
          </a:prstGeom>
        </p:spPr>
        <p:txBody>
          <a:bodyPr lIns="0" tIns="0" rIns="0" bIns="0" rtlCol="0" anchor="t">
            <a:spAutoFit/>
          </a:bodyPr>
          <a:lstStyle/>
          <a:p>
            <a:pPr algn="ctr">
              <a:lnSpc>
                <a:spcPts val="15539"/>
              </a:lnSpc>
            </a:pPr>
            <a:r>
              <a:rPr lang="en-US" sz="11099">
                <a:solidFill>
                  <a:srgbClr val="000000"/>
                </a:solidFill>
                <a:latin typeface="Canva Sans 2 Bold"/>
              </a:rPr>
              <a:t>T</a:t>
            </a:r>
          </a:p>
          <a:p>
            <a:pPr algn="ctr">
              <a:lnSpc>
                <a:spcPts val="15539"/>
              </a:lnSpc>
            </a:pPr>
            <a:r>
              <a:rPr lang="en-US" sz="11099">
                <a:solidFill>
                  <a:srgbClr val="000000"/>
                </a:solidFill>
                <a:latin typeface="Canva Sans 2 Bold"/>
              </a:rPr>
              <a:t>E</a:t>
            </a:r>
          </a:p>
          <a:p>
            <a:pPr algn="ctr">
              <a:lnSpc>
                <a:spcPts val="15539"/>
              </a:lnSpc>
            </a:pPr>
            <a:r>
              <a:rPr lang="en-US" sz="11099">
                <a:solidFill>
                  <a:srgbClr val="000000"/>
                </a:solidFill>
                <a:latin typeface="Canva Sans 2 Bold"/>
              </a:rPr>
              <a:t>A</a:t>
            </a:r>
          </a:p>
          <a:p>
            <a:pPr algn="ctr">
              <a:lnSpc>
                <a:spcPts val="15539"/>
              </a:lnSpc>
            </a:pPr>
            <a:r>
              <a:rPr lang="en-US" sz="11099">
                <a:solidFill>
                  <a:srgbClr val="000000"/>
                </a:solidFill>
                <a:latin typeface="Canva Sans 2 Bold"/>
              </a:rPr>
              <a:t>M</a:t>
            </a:r>
          </a:p>
        </p:txBody>
      </p:sp>
      <p:sp>
        <p:nvSpPr>
          <p:cNvPr id="5" name="TextBox 5"/>
          <p:cNvSpPr txBox="1"/>
          <p:nvPr/>
        </p:nvSpPr>
        <p:spPr>
          <a:xfrm>
            <a:off x="16016600" y="-161925"/>
            <a:ext cx="994648" cy="11985626"/>
          </a:xfrm>
          <a:prstGeom prst="rect">
            <a:avLst/>
          </a:prstGeom>
        </p:spPr>
        <p:txBody>
          <a:bodyPr lIns="0" tIns="0" rIns="0" bIns="0" rtlCol="0" anchor="t">
            <a:spAutoFit/>
          </a:bodyPr>
          <a:lstStyle/>
          <a:p>
            <a:pPr algn="ctr">
              <a:lnSpc>
                <a:spcPts val="11899"/>
              </a:lnSpc>
            </a:pPr>
            <a:r>
              <a:rPr lang="en-US" sz="8499">
                <a:solidFill>
                  <a:srgbClr val="000000"/>
                </a:solidFill>
                <a:latin typeface="Canva Sans 2 Bold"/>
              </a:rPr>
              <a:t>M</a:t>
            </a:r>
          </a:p>
          <a:p>
            <a:pPr algn="ctr">
              <a:lnSpc>
                <a:spcPts val="11899"/>
              </a:lnSpc>
            </a:pPr>
            <a:r>
              <a:rPr lang="en-US" sz="8499">
                <a:solidFill>
                  <a:srgbClr val="000000"/>
                </a:solidFill>
                <a:latin typeface="Canva Sans 2 Bold"/>
              </a:rPr>
              <a:t>E</a:t>
            </a:r>
          </a:p>
          <a:p>
            <a:pPr algn="ctr">
              <a:lnSpc>
                <a:spcPts val="11899"/>
              </a:lnSpc>
            </a:pPr>
            <a:r>
              <a:rPr lang="en-US" sz="8499">
                <a:solidFill>
                  <a:srgbClr val="000000"/>
                </a:solidFill>
                <a:latin typeface="Canva Sans 2 Bold"/>
              </a:rPr>
              <a:t>M</a:t>
            </a:r>
          </a:p>
          <a:p>
            <a:pPr algn="ctr">
              <a:lnSpc>
                <a:spcPts val="11899"/>
              </a:lnSpc>
            </a:pPr>
            <a:r>
              <a:rPr lang="en-US" sz="8499">
                <a:solidFill>
                  <a:srgbClr val="000000"/>
                </a:solidFill>
                <a:latin typeface="Canva Sans 2 Bold"/>
              </a:rPr>
              <a:t>B</a:t>
            </a:r>
          </a:p>
          <a:p>
            <a:pPr algn="ctr">
              <a:lnSpc>
                <a:spcPts val="11899"/>
              </a:lnSpc>
            </a:pPr>
            <a:r>
              <a:rPr lang="en-US" sz="8499">
                <a:solidFill>
                  <a:srgbClr val="000000"/>
                </a:solidFill>
                <a:latin typeface="Canva Sans 2 Bold"/>
              </a:rPr>
              <a:t>E</a:t>
            </a:r>
          </a:p>
          <a:p>
            <a:pPr algn="ctr">
              <a:lnSpc>
                <a:spcPts val="11899"/>
              </a:lnSpc>
            </a:pPr>
            <a:r>
              <a:rPr lang="en-US" sz="8499">
                <a:solidFill>
                  <a:srgbClr val="000000"/>
                </a:solidFill>
                <a:latin typeface="Canva Sans 2 Bold"/>
              </a:rPr>
              <a:t>R</a:t>
            </a:r>
          </a:p>
          <a:p>
            <a:pPr algn="ctr">
              <a:lnSpc>
                <a:spcPts val="11899"/>
              </a:lnSpc>
            </a:pPr>
            <a:r>
              <a:rPr lang="en-US" sz="8499">
                <a:solidFill>
                  <a:srgbClr val="000000"/>
                </a:solidFill>
                <a:latin typeface="Canva Sans 2 Bold"/>
              </a:rPr>
              <a:t>S</a:t>
            </a:r>
          </a:p>
          <a:p>
            <a:pPr algn="ctr">
              <a:lnSpc>
                <a:spcPts val="11899"/>
              </a:lnSpc>
            </a:pPr>
            <a:endParaRPr lang="en-US" sz="8499">
              <a:solidFill>
                <a:srgbClr val="000000"/>
              </a:solidFill>
              <a:latin typeface="Canva Sans 2 Bold"/>
            </a:endParaRPr>
          </a:p>
        </p:txBody>
      </p:sp>
      <p:sp>
        <p:nvSpPr>
          <p:cNvPr id="6" name="Freeform 6"/>
          <p:cNvSpPr/>
          <p:nvPr/>
        </p:nvSpPr>
        <p:spPr>
          <a:xfrm>
            <a:off x="10891266" y="6155954"/>
            <a:ext cx="3757324" cy="2302250"/>
          </a:xfrm>
          <a:custGeom>
            <a:avLst/>
            <a:gdLst/>
            <a:ahLst/>
            <a:cxnLst/>
            <a:rect l="l" t="t" r="r" b="b"/>
            <a:pathLst>
              <a:path w="3757324" h="2302250">
                <a:moveTo>
                  <a:pt x="0" y="0"/>
                </a:moveTo>
                <a:lnTo>
                  <a:pt x="3757324" y="0"/>
                </a:lnTo>
                <a:lnTo>
                  <a:pt x="3757324" y="2302250"/>
                </a:lnTo>
                <a:lnTo>
                  <a:pt x="0" y="2302250"/>
                </a:lnTo>
                <a:lnTo>
                  <a:pt x="0" y="0"/>
                </a:lnTo>
                <a:close/>
              </a:path>
            </a:pathLst>
          </a:custGeom>
          <a:blipFill>
            <a:blip r:embed="rId3"/>
            <a:stretch>
              <a:fillRect t="-35700" b="-27501"/>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583269"/>
            <a:ext cx="18489833" cy="6641135"/>
            <a:chOff x="0" y="0"/>
            <a:chExt cx="4869750" cy="1749106"/>
          </a:xfrm>
        </p:grpSpPr>
        <p:sp>
          <p:nvSpPr>
            <p:cNvPr id="3" name="Freeform 3"/>
            <p:cNvSpPr/>
            <p:nvPr/>
          </p:nvSpPr>
          <p:spPr>
            <a:xfrm>
              <a:off x="0" y="0"/>
              <a:ext cx="4869750" cy="1749106"/>
            </a:xfrm>
            <a:custGeom>
              <a:avLst/>
              <a:gdLst/>
              <a:ahLst/>
              <a:cxnLst/>
              <a:rect l="l" t="t" r="r" b="b"/>
              <a:pathLst>
                <a:path w="4869750" h="1749106">
                  <a:moveTo>
                    <a:pt x="21354" y="0"/>
                  </a:moveTo>
                  <a:lnTo>
                    <a:pt x="4848396" y="0"/>
                  </a:lnTo>
                  <a:cubicBezTo>
                    <a:pt x="4860190" y="0"/>
                    <a:pt x="4869750" y="9561"/>
                    <a:pt x="4869750" y="21354"/>
                  </a:cubicBezTo>
                  <a:lnTo>
                    <a:pt x="4869750" y="1727751"/>
                  </a:lnTo>
                  <a:cubicBezTo>
                    <a:pt x="4869750" y="1733415"/>
                    <a:pt x="4867501" y="1738846"/>
                    <a:pt x="4863496" y="1742851"/>
                  </a:cubicBezTo>
                  <a:cubicBezTo>
                    <a:pt x="4859491" y="1746856"/>
                    <a:pt x="4854060" y="1749106"/>
                    <a:pt x="4848396" y="1749106"/>
                  </a:cubicBezTo>
                  <a:lnTo>
                    <a:pt x="21354" y="1749106"/>
                  </a:lnTo>
                  <a:cubicBezTo>
                    <a:pt x="9561" y="1749106"/>
                    <a:pt x="0" y="1739545"/>
                    <a:pt x="0" y="1727751"/>
                  </a:cubicBezTo>
                  <a:lnTo>
                    <a:pt x="0" y="21354"/>
                  </a:lnTo>
                  <a:cubicBezTo>
                    <a:pt x="0" y="9561"/>
                    <a:pt x="9561" y="0"/>
                    <a:pt x="21354" y="0"/>
                  </a:cubicBezTo>
                  <a:close/>
                </a:path>
              </a:pathLst>
            </a:custGeom>
            <a:solidFill>
              <a:srgbClr val="13A959"/>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143361" y="129257"/>
            <a:ext cx="8520354" cy="943720"/>
          </a:xfrm>
          <a:prstGeom prst="rect">
            <a:avLst/>
          </a:prstGeom>
        </p:spPr>
        <p:txBody>
          <a:bodyPr lIns="0" tIns="0" rIns="0" bIns="0" rtlCol="0" anchor="t">
            <a:spAutoFit/>
          </a:bodyPr>
          <a:lstStyle/>
          <a:p>
            <a:pPr>
              <a:lnSpc>
                <a:spcPts val="8216"/>
              </a:lnSpc>
            </a:pPr>
            <a:r>
              <a:rPr lang="en-US" sz="5868" u="sng" dirty="0">
                <a:solidFill>
                  <a:srgbClr val="000000"/>
                </a:solidFill>
                <a:latin typeface="Bahnschrift SemiBold" panose="020B0502040204020203" pitchFamily="34" charset="0"/>
              </a:rPr>
              <a:t>PROBLEM STATEMENT</a:t>
            </a:r>
          </a:p>
        </p:txBody>
      </p:sp>
      <p:sp>
        <p:nvSpPr>
          <p:cNvPr id="6" name="TextBox 6"/>
          <p:cNvSpPr txBox="1"/>
          <p:nvPr/>
        </p:nvSpPr>
        <p:spPr>
          <a:xfrm>
            <a:off x="1028700" y="1314262"/>
            <a:ext cx="16305311" cy="2869145"/>
          </a:xfrm>
          <a:prstGeom prst="rect">
            <a:avLst/>
          </a:prstGeom>
        </p:spPr>
        <p:txBody>
          <a:bodyPr lIns="0" tIns="0" rIns="0" bIns="0" rtlCol="0" anchor="t">
            <a:spAutoFit/>
          </a:bodyPr>
          <a:lstStyle/>
          <a:p>
            <a:pPr>
              <a:lnSpc>
                <a:spcPts val="5658"/>
              </a:lnSpc>
            </a:pPr>
            <a:r>
              <a:rPr lang="en-US" sz="4041" dirty="0">
                <a:solidFill>
                  <a:srgbClr val="13A959"/>
                </a:solidFill>
                <a:latin typeface="Poppins Semi-Bold"/>
              </a:rPr>
              <a:t>Agriculture faces challenges like changing weather, limited seed knowledge, no data-driven crop calendar, low tech adoption, and tech awareness gaps. Farmers need an integrated solution to thrive in this evolving landscape.</a:t>
            </a:r>
          </a:p>
        </p:txBody>
      </p:sp>
      <p:sp>
        <p:nvSpPr>
          <p:cNvPr id="7" name="TextBox 7"/>
          <p:cNvSpPr txBox="1"/>
          <p:nvPr/>
        </p:nvSpPr>
        <p:spPr>
          <a:xfrm>
            <a:off x="7196072" y="4764681"/>
            <a:ext cx="3895857" cy="943720"/>
          </a:xfrm>
          <a:prstGeom prst="rect">
            <a:avLst/>
          </a:prstGeom>
        </p:spPr>
        <p:txBody>
          <a:bodyPr lIns="0" tIns="0" rIns="0" bIns="0" rtlCol="0" anchor="t">
            <a:spAutoFit/>
          </a:bodyPr>
          <a:lstStyle/>
          <a:p>
            <a:pPr>
              <a:lnSpc>
                <a:spcPts val="8216"/>
              </a:lnSpc>
            </a:pPr>
            <a:r>
              <a:rPr lang="en-US" sz="5868" u="sng" dirty="0">
                <a:solidFill>
                  <a:srgbClr val="000000"/>
                </a:solidFill>
                <a:latin typeface="Bahnschrift" panose="020B0502040204020203" pitchFamily="34" charset="0"/>
              </a:rPr>
              <a:t>SOLUTION</a:t>
            </a:r>
          </a:p>
        </p:txBody>
      </p:sp>
      <p:sp>
        <p:nvSpPr>
          <p:cNvPr id="8" name="TextBox 8"/>
          <p:cNvSpPr txBox="1"/>
          <p:nvPr/>
        </p:nvSpPr>
        <p:spPr>
          <a:xfrm>
            <a:off x="991345" y="6054927"/>
            <a:ext cx="16824387" cy="3583520"/>
          </a:xfrm>
          <a:prstGeom prst="rect">
            <a:avLst/>
          </a:prstGeom>
        </p:spPr>
        <p:txBody>
          <a:bodyPr lIns="0" tIns="0" rIns="0" bIns="0" rtlCol="0" anchor="t">
            <a:spAutoFit/>
          </a:bodyPr>
          <a:lstStyle/>
          <a:p>
            <a:pPr>
              <a:lnSpc>
                <a:spcPts val="5658"/>
              </a:lnSpc>
            </a:pPr>
            <a:r>
              <a:rPr lang="en-US" sz="4041">
                <a:solidFill>
                  <a:srgbClr val="FCFFFE"/>
                </a:solidFill>
                <a:latin typeface="Poppins Semi-Bold"/>
              </a:rPr>
              <a:t>"</a:t>
            </a:r>
            <a:r>
              <a:rPr lang="en-US" sz="4041" u="sng">
                <a:solidFill>
                  <a:srgbClr val="FCFFFE"/>
                </a:solidFill>
                <a:latin typeface="Poppins Semi-Bold Italics"/>
              </a:rPr>
              <a:t>KhetiMitra</a:t>
            </a:r>
            <a:r>
              <a:rPr lang="en-US" sz="4041">
                <a:solidFill>
                  <a:srgbClr val="FCFFFE"/>
                </a:solidFill>
                <a:latin typeface="Poppins Semi-Bold"/>
              </a:rPr>
              <a:t>" is a comprehensive solution that integrates real-time data, AI-driven insights, and user-friendly platforms to empower farmers. It effectively addresses challenges posed by shifting weather patterns, limited seed knowledge, and low tech adoption, fostering sustainability and resilience in agriculture.</a:t>
            </a:r>
          </a:p>
        </p:txBody>
      </p:sp>
      <p:sp>
        <p:nvSpPr>
          <p:cNvPr id="9" name="Freeform 9"/>
          <p:cNvSpPr/>
          <p:nvPr/>
        </p:nvSpPr>
        <p:spPr>
          <a:xfrm>
            <a:off x="16115301" y="-256865"/>
            <a:ext cx="2287998" cy="2287998"/>
          </a:xfrm>
          <a:custGeom>
            <a:avLst/>
            <a:gdLst/>
            <a:ahLst/>
            <a:cxnLst/>
            <a:rect l="l" t="t" r="r" b="b"/>
            <a:pathLst>
              <a:path w="2287998" h="2287998">
                <a:moveTo>
                  <a:pt x="0" y="0"/>
                </a:moveTo>
                <a:lnTo>
                  <a:pt x="2287998" y="0"/>
                </a:lnTo>
                <a:lnTo>
                  <a:pt x="2287998" y="2287998"/>
                </a:lnTo>
                <a:lnTo>
                  <a:pt x="0" y="2287998"/>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96627" y="7933"/>
            <a:ext cx="4591373" cy="10279067"/>
            <a:chOff x="0" y="0"/>
            <a:chExt cx="1209250" cy="2707244"/>
          </a:xfrm>
        </p:grpSpPr>
        <p:sp>
          <p:nvSpPr>
            <p:cNvPr id="3" name="Freeform 3"/>
            <p:cNvSpPr/>
            <p:nvPr/>
          </p:nvSpPr>
          <p:spPr>
            <a:xfrm>
              <a:off x="0" y="0"/>
              <a:ext cx="1209251" cy="2707244"/>
            </a:xfrm>
            <a:custGeom>
              <a:avLst/>
              <a:gdLst/>
              <a:ahLst/>
              <a:cxnLst/>
              <a:rect l="l" t="t" r="r" b="b"/>
              <a:pathLst>
                <a:path w="1209251" h="2707244">
                  <a:moveTo>
                    <a:pt x="0" y="0"/>
                  </a:moveTo>
                  <a:lnTo>
                    <a:pt x="1209251" y="0"/>
                  </a:lnTo>
                  <a:lnTo>
                    <a:pt x="1209251" y="2707244"/>
                  </a:lnTo>
                  <a:lnTo>
                    <a:pt x="0" y="2707244"/>
                  </a:lnTo>
                  <a:close/>
                </a:path>
              </a:pathLst>
            </a:custGeom>
            <a:solidFill>
              <a:srgbClr val="13A959"/>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091027" y="1028700"/>
            <a:ext cx="7168273" cy="8222246"/>
          </a:xfrm>
          <a:custGeom>
            <a:avLst/>
            <a:gdLst/>
            <a:ahLst/>
            <a:cxnLst/>
            <a:rect l="l" t="t" r="r" b="b"/>
            <a:pathLst>
              <a:path w="7168273" h="8222246">
                <a:moveTo>
                  <a:pt x="0" y="0"/>
                </a:moveTo>
                <a:lnTo>
                  <a:pt x="7168273" y="0"/>
                </a:lnTo>
                <a:lnTo>
                  <a:pt x="7168273" y="8222246"/>
                </a:lnTo>
                <a:lnTo>
                  <a:pt x="0" y="8222246"/>
                </a:lnTo>
                <a:lnTo>
                  <a:pt x="0" y="0"/>
                </a:lnTo>
                <a:close/>
              </a:path>
            </a:pathLst>
          </a:custGeom>
          <a:blipFill>
            <a:blip r:embed="rId2"/>
            <a:stretch>
              <a:fillRect t="-15426" b="-15426"/>
            </a:stretch>
          </a:blipFill>
        </p:spPr>
        <p:txBody>
          <a:bodyPr/>
          <a:lstStyle/>
          <a:p>
            <a:endParaRPr lang="en-IN"/>
          </a:p>
        </p:txBody>
      </p:sp>
      <p:sp>
        <p:nvSpPr>
          <p:cNvPr id="6" name="TextBox 6"/>
          <p:cNvSpPr txBox="1"/>
          <p:nvPr/>
        </p:nvSpPr>
        <p:spPr>
          <a:xfrm>
            <a:off x="2438272" y="178944"/>
            <a:ext cx="5478199" cy="1486530"/>
          </a:xfrm>
          <a:prstGeom prst="rect">
            <a:avLst/>
          </a:prstGeom>
        </p:spPr>
        <p:txBody>
          <a:bodyPr lIns="0" tIns="0" rIns="0" bIns="0" rtlCol="0" anchor="t">
            <a:spAutoFit/>
          </a:bodyPr>
          <a:lstStyle/>
          <a:p>
            <a:pPr>
              <a:lnSpc>
                <a:spcPts val="8540"/>
              </a:lnSpc>
            </a:pPr>
            <a:r>
              <a:rPr lang="en-US" sz="6100">
                <a:solidFill>
                  <a:srgbClr val="000000"/>
                </a:solidFill>
                <a:latin typeface="Arimo Bold"/>
              </a:rPr>
              <a:t>Solution </a:t>
            </a:r>
          </a:p>
          <a:p>
            <a:pPr>
              <a:lnSpc>
                <a:spcPts val="2939"/>
              </a:lnSpc>
            </a:pPr>
            <a:endParaRPr lang="en-US" sz="6100">
              <a:solidFill>
                <a:srgbClr val="000000"/>
              </a:solidFill>
              <a:latin typeface="Arimo Bold"/>
            </a:endParaRPr>
          </a:p>
        </p:txBody>
      </p:sp>
      <p:sp>
        <p:nvSpPr>
          <p:cNvPr id="7" name="TextBox 7"/>
          <p:cNvSpPr txBox="1"/>
          <p:nvPr/>
        </p:nvSpPr>
        <p:spPr>
          <a:xfrm>
            <a:off x="4660185" y="870775"/>
            <a:ext cx="3899023" cy="1417950"/>
          </a:xfrm>
          <a:prstGeom prst="rect">
            <a:avLst/>
          </a:prstGeom>
        </p:spPr>
        <p:txBody>
          <a:bodyPr lIns="0" tIns="0" rIns="0" bIns="0" rtlCol="0" anchor="t">
            <a:spAutoFit/>
          </a:bodyPr>
          <a:lstStyle/>
          <a:p>
            <a:pPr>
              <a:lnSpc>
                <a:spcPts val="8120"/>
              </a:lnSpc>
            </a:pPr>
            <a:r>
              <a:rPr lang="en-US" sz="5800">
                <a:solidFill>
                  <a:srgbClr val="13A959"/>
                </a:solidFill>
                <a:latin typeface="Poppins Bold"/>
              </a:rPr>
              <a:t> Overview</a:t>
            </a:r>
          </a:p>
          <a:p>
            <a:pPr>
              <a:lnSpc>
                <a:spcPts val="2519"/>
              </a:lnSpc>
            </a:pPr>
            <a:endParaRPr lang="en-US" sz="5800">
              <a:solidFill>
                <a:srgbClr val="13A959"/>
              </a:solidFill>
              <a:latin typeface="Poppins Bold"/>
            </a:endParaRPr>
          </a:p>
        </p:txBody>
      </p:sp>
      <p:sp>
        <p:nvSpPr>
          <p:cNvPr id="8" name="TextBox 8"/>
          <p:cNvSpPr txBox="1"/>
          <p:nvPr/>
        </p:nvSpPr>
        <p:spPr>
          <a:xfrm>
            <a:off x="1028700" y="1876298"/>
            <a:ext cx="7772974" cy="7905808"/>
          </a:xfrm>
          <a:prstGeom prst="rect">
            <a:avLst/>
          </a:prstGeom>
        </p:spPr>
        <p:txBody>
          <a:bodyPr lIns="0" tIns="0" rIns="0" bIns="0" rtlCol="0" anchor="t">
            <a:spAutoFit/>
          </a:bodyPr>
          <a:lstStyle/>
          <a:p>
            <a:pPr marL="805463" lvl="1" indent="-402732">
              <a:lnSpc>
                <a:spcPts val="5223"/>
              </a:lnSpc>
              <a:buFont typeface="Arial"/>
              <a:buChar char="•"/>
            </a:pPr>
            <a:r>
              <a:rPr lang="en-US" sz="3730">
                <a:solidFill>
                  <a:srgbClr val="292117"/>
                </a:solidFill>
                <a:latin typeface="Arimo Bold"/>
              </a:rPr>
              <a:t>"KhetiMitra" empowers farmers with modern technology.</a:t>
            </a:r>
          </a:p>
          <a:p>
            <a:pPr marL="805463" lvl="1" indent="-402732">
              <a:lnSpc>
                <a:spcPts val="5223"/>
              </a:lnSpc>
              <a:buFont typeface="Arial"/>
              <a:buChar char="•"/>
            </a:pPr>
            <a:r>
              <a:rPr lang="en-US" sz="3730">
                <a:solidFill>
                  <a:srgbClr val="292117"/>
                </a:solidFill>
                <a:latin typeface="Arimo Bold"/>
              </a:rPr>
              <a:t>Real-time data, AI insights, user-friendly platforms.</a:t>
            </a:r>
          </a:p>
          <a:p>
            <a:pPr marL="805463" lvl="1" indent="-402732">
              <a:lnSpc>
                <a:spcPts val="5223"/>
              </a:lnSpc>
              <a:buFont typeface="Arial"/>
              <a:buChar char="•"/>
            </a:pPr>
            <a:r>
              <a:rPr lang="en-US" sz="3730">
                <a:solidFill>
                  <a:srgbClr val="292117"/>
                </a:solidFill>
                <a:latin typeface="Arimo Bold"/>
              </a:rPr>
              <a:t>Addresses weather challenges, seed knowledge gaps, and tech adoption.</a:t>
            </a:r>
          </a:p>
          <a:p>
            <a:pPr marL="805463" lvl="1" indent="-402732">
              <a:lnSpc>
                <a:spcPts val="5223"/>
              </a:lnSpc>
              <a:buFont typeface="Arial"/>
              <a:buChar char="•"/>
            </a:pPr>
            <a:r>
              <a:rPr lang="en-US" sz="3730">
                <a:solidFill>
                  <a:srgbClr val="292117"/>
                </a:solidFill>
                <a:latin typeface="Arimo Bold"/>
              </a:rPr>
              <a:t>Promotes sustainability and resilience in agriculture.</a:t>
            </a:r>
          </a:p>
          <a:p>
            <a:pPr marL="805463" lvl="1" indent="-402732">
              <a:lnSpc>
                <a:spcPts val="5223"/>
              </a:lnSpc>
              <a:buFont typeface="Arial"/>
              <a:buChar char="•"/>
            </a:pPr>
            <a:r>
              <a:rPr lang="en-US" sz="3730">
                <a:solidFill>
                  <a:srgbClr val="292117"/>
                </a:solidFill>
                <a:latin typeface="Arimo Bold"/>
              </a:rPr>
              <a:t>Fosters informed decision-making for farmers.</a:t>
            </a:r>
          </a:p>
        </p:txBody>
      </p:sp>
      <p:sp>
        <p:nvSpPr>
          <p:cNvPr id="9" name="Freeform 9"/>
          <p:cNvSpPr/>
          <p:nvPr/>
        </p:nvSpPr>
        <p:spPr>
          <a:xfrm>
            <a:off x="-115299" y="-150352"/>
            <a:ext cx="2287998" cy="2287998"/>
          </a:xfrm>
          <a:custGeom>
            <a:avLst/>
            <a:gdLst/>
            <a:ahLst/>
            <a:cxnLst/>
            <a:rect l="l" t="t" r="r" b="b"/>
            <a:pathLst>
              <a:path w="2287998" h="2287998">
                <a:moveTo>
                  <a:pt x="0" y="0"/>
                </a:moveTo>
                <a:lnTo>
                  <a:pt x="2287998" y="0"/>
                </a:lnTo>
                <a:lnTo>
                  <a:pt x="2287998" y="2287998"/>
                </a:lnTo>
                <a:lnTo>
                  <a:pt x="0" y="2287998"/>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371630"/>
            <a:chOff x="0" y="0"/>
            <a:chExt cx="4816593" cy="1151376"/>
          </a:xfrm>
        </p:grpSpPr>
        <p:sp>
          <p:nvSpPr>
            <p:cNvPr id="3" name="Freeform 3"/>
            <p:cNvSpPr/>
            <p:nvPr/>
          </p:nvSpPr>
          <p:spPr>
            <a:xfrm>
              <a:off x="0" y="0"/>
              <a:ext cx="4816592" cy="1151376"/>
            </a:xfrm>
            <a:custGeom>
              <a:avLst/>
              <a:gdLst/>
              <a:ahLst/>
              <a:cxnLst/>
              <a:rect l="l" t="t" r="r" b="b"/>
              <a:pathLst>
                <a:path w="4816592" h="1151376">
                  <a:moveTo>
                    <a:pt x="0" y="0"/>
                  </a:moveTo>
                  <a:lnTo>
                    <a:pt x="4816592" y="0"/>
                  </a:lnTo>
                  <a:lnTo>
                    <a:pt x="4816592" y="1151376"/>
                  </a:lnTo>
                  <a:lnTo>
                    <a:pt x="0" y="1151376"/>
                  </a:lnTo>
                  <a:close/>
                </a:path>
              </a:pathLst>
            </a:custGeom>
            <a:solidFill>
              <a:srgbClr val="01241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4371630"/>
          </a:xfrm>
          <a:custGeom>
            <a:avLst/>
            <a:gdLst/>
            <a:ahLst/>
            <a:cxnLst/>
            <a:rect l="l" t="t" r="r" b="b"/>
            <a:pathLst>
              <a:path w="18288000" h="4371630">
                <a:moveTo>
                  <a:pt x="0" y="0"/>
                </a:moveTo>
                <a:lnTo>
                  <a:pt x="18288000" y="0"/>
                </a:lnTo>
                <a:lnTo>
                  <a:pt x="18288000" y="4371630"/>
                </a:lnTo>
                <a:lnTo>
                  <a:pt x="0" y="4371630"/>
                </a:lnTo>
                <a:lnTo>
                  <a:pt x="0" y="0"/>
                </a:lnTo>
                <a:close/>
              </a:path>
            </a:pathLst>
          </a:custGeom>
          <a:blipFill>
            <a:blip r:embed="rId2">
              <a:alphaModFix amt="69000"/>
            </a:blip>
            <a:stretch>
              <a:fillRect t="-88834" b="-88834"/>
            </a:stretch>
          </a:blipFill>
        </p:spPr>
        <p:txBody>
          <a:bodyPr/>
          <a:lstStyle/>
          <a:p>
            <a:endParaRPr lang="en-IN"/>
          </a:p>
        </p:txBody>
      </p:sp>
      <p:grpSp>
        <p:nvGrpSpPr>
          <p:cNvPr id="6" name="Group 6"/>
          <p:cNvGrpSpPr/>
          <p:nvPr/>
        </p:nvGrpSpPr>
        <p:grpSpPr>
          <a:xfrm>
            <a:off x="1028700" y="1028700"/>
            <a:ext cx="6373678" cy="8229600"/>
            <a:chOff x="0" y="0"/>
            <a:chExt cx="1678664" cy="2167467"/>
          </a:xfrm>
        </p:grpSpPr>
        <p:sp>
          <p:nvSpPr>
            <p:cNvPr id="7" name="Freeform 7"/>
            <p:cNvSpPr/>
            <p:nvPr/>
          </p:nvSpPr>
          <p:spPr>
            <a:xfrm>
              <a:off x="0" y="0"/>
              <a:ext cx="1678664" cy="2167467"/>
            </a:xfrm>
            <a:custGeom>
              <a:avLst/>
              <a:gdLst/>
              <a:ahLst/>
              <a:cxnLst/>
              <a:rect l="l" t="t" r="r" b="b"/>
              <a:pathLst>
                <a:path w="1678664" h="2167467">
                  <a:moveTo>
                    <a:pt x="0" y="0"/>
                  </a:moveTo>
                  <a:lnTo>
                    <a:pt x="1678664" y="0"/>
                  </a:lnTo>
                  <a:lnTo>
                    <a:pt x="1678664" y="2167467"/>
                  </a:lnTo>
                  <a:lnTo>
                    <a:pt x="0" y="2167467"/>
                  </a:lnTo>
                  <a:close/>
                </a:path>
              </a:pathLst>
            </a:custGeom>
            <a:solidFill>
              <a:srgbClr val="13A959"/>
            </a:solidFill>
          </p:spPr>
          <p:txBody>
            <a:bodyPr/>
            <a:lstStyle/>
            <a:p>
              <a:endParaRPr lang="en-IN"/>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8247485" y="290976"/>
            <a:ext cx="10707666" cy="3503929"/>
          </a:xfrm>
          <a:prstGeom prst="rect">
            <a:avLst/>
          </a:prstGeom>
        </p:spPr>
        <p:txBody>
          <a:bodyPr lIns="0" tIns="0" rIns="0" bIns="0" rtlCol="0" anchor="t">
            <a:spAutoFit/>
          </a:bodyPr>
          <a:lstStyle/>
          <a:p>
            <a:pPr>
              <a:lnSpc>
                <a:spcPts val="13720"/>
              </a:lnSpc>
            </a:pPr>
            <a:r>
              <a:rPr lang="en-US" sz="9800">
                <a:solidFill>
                  <a:srgbClr val="FFFFFF"/>
                </a:solidFill>
                <a:latin typeface="Poppins Semi-Bold"/>
              </a:rPr>
              <a:t>Value Proposition</a:t>
            </a:r>
          </a:p>
        </p:txBody>
      </p:sp>
      <p:sp>
        <p:nvSpPr>
          <p:cNvPr id="10" name="TextBox 10"/>
          <p:cNvSpPr txBox="1"/>
          <p:nvPr/>
        </p:nvSpPr>
        <p:spPr>
          <a:xfrm>
            <a:off x="7676703" y="4549090"/>
            <a:ext cx="10101640" cy="5268617"/>
          </a:xfrm>
          <a:prstGeom prst="rect">
            <a:avLst/>
          </a:prstGeom>
        </p:spPr>
        <p:txBody>
          <a:bodyPr lIns="0" tIns="0" rIns="0" bIns="0" rtlCol="0" anchor="t">
            <a:spAutoFit/>
          </a:bodyPr>
          <a:lstStyle/>
          <a:p>
            <a:pPr marL="685241" lvl="1" indent="-342620">
              <a:lnSpc>
                <a:spcPts val="6030"/>
              </a:lnSpc>
              <a:buFont typeface="Arial"/>
              <a:buChar char="•"/>
            </a:pPr>
            <a:r>
              <a:rPr lang="en-US" sz="3173">
                <a:solidFill>
                  <a:srgbClr val="000000"/>
                </a:solidFill>
                <a:latin typeface="Lato"/>
              </a:rPr>
              <a:t>Weather &amp; Soil Insights</a:t>
            </a:r>
          </a:p>
          <a:p>
            <a:pPr marL="685241" lvl="1" indent="-342620">
              <a:lnSpc>
                <a:spcPts val="6030"/>
              </a:lnSpc>
              <a:buFont typeface="Arial"/>
              <a:buChar char="•"/>
            </a:pPr>
            <a:r>
              <a:rPr lang="en-US" sz="3173">
                <a:solidFill>
                  <a:srgbClr val="000000"/>
                </a:solidFill>
                <a:latin typeface="Lato"/>
              </a:rPr>
              <a:t> AI Crop Recommendations</a:t>
            </a:r>
          </a:p>
          <a:p>
            <a:pPr marL="685241" lvl="1" indent="-342620">
              <a:lnSpc>
                <a:spcPts val="6030"/>
              </a:lnSpc>
              <a:buFont typeface="Arial"/>
              <a:buChar char="•"/>
            </a:pPr>
            <a:r>
              <a:rPr lang="en-US" sz="3173">
                <a:solidFill>
                  <a:srgbClr val="000000"/>
                </a:solidFill>
                <a:latin typeface="Lato"/>
              </a:rPr>
              <a:t>Market Price Predictions</a:t>
            </a:r>
          </a:p>
          <a:p>
            <a:pPr marL="685241" lvl="1" indent="-342620">
              <a:lnSpc>
                <a:spcPts val="6030"/>
              </a:lnSpc>
              <a:buFont typeface="Arial"/>
              <a:buChar char="•"/>
            </a:pPr>
            <a:r>
              <a:rPr lang="en-US" sz="3173">
                <a:solidFill>
                  <a:srgbClr val="000000"/>
                </a:solidFill>
                <a:latin typeface="Lato"/>
              </a:rPr>
              <a:t>Pest &amp; Disease Alerts</a:t>
            </a:r>
          </a:p>
          <a:p>
            <a:pPr marL="685241" lvl="1" indent="-342620">
              <a:lnSpc>
                <a:spcPts val="6030"/>
              </a:lnSpc>
              <a:buFont typeface="Arial"/>
              <a:buChar char="•"/>
            </a:pPr>
            <a:r>
              <a:rPr lang="en-US" sz="3173">
                <a:solidFill>
                  <a:srgbClr val="000000"/>
                </a:solidFill>
                <a:latin typeface="Lato"/>
              </a:rPr>
              <a:t>Tech Adoption Guidance</a:t>
            </a:r>
          </a:p>
          <a:p>
            <a:pPr marL="685241" lvl="1" indent="-342620">
              <a:lnSpc>
                <a:spcPts val="6030"/>
              </a:lnSpc>
              <a:buFont typeface="Arial"/>
              <a:buChar char="•"/>
            </a:pPr>
            <a:r>
              <a:rPr lang="en-US" sz="3173">
                <a:solidFill>
                  <a:srgbClr val="000000"/>
                </a:solidFill>
                <a:latin typeface="Lato"/>
              </a:rPr>
              <a:t>AI-Powered Crop Calendar</a:t>
            </a:r>
          </a:p>
          <a:p>
            <a:pPr marL="685241" lvl="1" indent="-342620">
              <a:lnSpc>
                <a:spcPts val="6030"/>
              </a:lnSpc>
              <a:buFont typeface="Arial"/>
              <a:buChar char="•"/>
            </a:pPr>
            <a:r>
              <a:rPr lang="en-US" sz="3173">
                <a:solidFill>
                  <a:srgbClr val="000000"/>
                </a:solidFill>
                <a:latin typeface="Lato"/>
              </a:rPr>
              <a:t>Crop-specific SOPs for Maximum Yield</a:t>
            </a:r>
          </a:p>
        </p:txBody>
      </p:sp>
      <p:sp>
        <p:nvSpPr>
          <p:cNvPr id="11" name="TextBox 11"/>
          <p:cNvSpPr txBox="1"/>
          <p:nvPr/>
        </p:nvSpPr>
        <p:spPr>
          <a:xfrm>
            <a:off x="1366723" y="1341038"/>
            <a:ext cx="5697631" cy="7519198"/>
          </a:xfrm>
          <a:prstGeom prst="rect">
            <a:avLst/>
          </a:prstGeom>
        </p:spPr>
        <p:txBody>
          <a:bodyPr lIns="0" tIns="0" rIns="0" bIns="0" rtlCol="0" anchor="t">
            <a:spAutoFit/>
          </a:bodyPr>
          <a:lstStyle/>
          <a:p>
            <a:pPr algn="ctr">
              <a:lnSpc>
                <a:spcPts val="4596"/>
              </a:lnSpc>
            </a:pPr>
            <a:r>
              <a:rPr lang="en-US" sz="3044">
                <a:solidFill>
                  <a:srgbClr val="FFFFFF"/>
                </a:solidFill>
                <a:latin typeface="Lato Bold"/>
              </a:rPr>
              <a:t>"</a:t>
            </a:r>
            <a:r>
              <a:rPr lang="en-US" sz="3044">
                <a:solidFill>
                  <a:srgbClr val="05493B"/>
                </a:solidFill>
                <a:latin typeface="Lato Bold"/>
              </a:rPr>
              <a:t>KhetiMitra</a:t>
            </a:r>
            <a:r>
              <a:rPr lang="en-US" sz="3044">
                <a:solidFill>
                  <a:srgbClr val="FFFFFF"/>
                </a:solidFill>
                <a:latin typeface="Lato Bold"/>
              </a:rPr>
              <a:t>, powered by WeatherTech data, offers substantial benefits. It boosts crop yields by 20%, saving farmers up to Rs. 1 lakh annually. Additionally, it reduces water usage by 15% and cuts pest-related losses by 10%. This results in a 25% increase in market profitability, enhancing farmers' financial prospects and promoting sustainable agriculture."</a:t>
            </a:r>
          </a:p>
        </p:txBody>
      </p:sp>
      <p:sp>
        <p:nvSpPr>
          <p:cNvPr id="12" name="Freeform 12"/>
          <p:cNvSpPr/>
          <p:nvPr/>
        </p:nvSpPr>
        <p:spPr>
          <a:xfrm>
            <a:off x="16000002" y="-102182"/>
            <a:ext cx="2287998" cy="2287998"/>
          </a:xfrm>
          <a:custGeom>
            <a:avLst/>
            <a:gdLst/>
            <a:ahLst/>
            <a:cxnLst/>
            <a:rect l="l" t="t" r="r" b="b"/>
            <a:pathLst>
              <a:path w="2287998" h="2287998">
                <a:moveTo>
                  <a:pt x="0" y="0"/>
                </a:moveTo>
                <a:lnTo>
                  <a:pt x="2287998" y="0"/>
                </a:lnTo>
                <a:lnTo>
                  <a:pt x="2287998" y="2287997"/>
                </a:lnTo>
                <a:lnTo>
                  <a:pt x="0" y="2287997"/>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04832" y="863539"/>
            <a:ext cx="14014898" cy="9842128"/>
          </a:xfrm>
          <a:custGeom>
            <a:avLst/>
            <a:gdLst/>
            <a:ahLst/>
            <a:cxnLst/>
            <a:rect l="l" t="t" r="r" b="b"/>
            <a:pathLst>
              <a:path w="14014898" h="9842128">
                <a:moveTo>
                  <a:pt x="0" y="0"/>
                </a:moveTo>
                <a:lnTo>
                  <a:pt x="14014898" y="0"/>
                </a:lnTo>
                <a:lnTo>
                  <a:pt x="14014898" y="9842128"/>
                </a:lnTo>
                <a:lnTo>
                  <a:pt x="0" y="9842128"/>
                </a:lnTo>
                <a:lnTo>
                  <a:pt x="0" y="0"/>
                </a:lnTo>
                <a:close/>
              </a:path>
            </a:pathLst>
          </a:custGeom>
          <a:blipFill>
            <a:blip r:embed="rId2"/>
            <a:stretch>
              <a:fillRect t="-4949" r="-165" b="-2025"/>
            </a:stretch>
          </a:blipFill>
        </p:spPr>
        <p:txBody>
          <a:bodyPr/>
          <a:lstStyle/>
          <a:p>
            <a:endParaRPr lang="en-IN"/>
          </a:p>
        </p:txBody>
      </p:sp>
      <p:sp>
        <p:nvSpPr>
          <p:cNvPr id="3" name="TextBox 3"/>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4" name="TextBox 4"/>
          <p:cNvSpPr txBox="1"/>
          <p:nvPr/>
        </p:nvSpPr>
        <p:spPr>
          <a:xfrm>
            <a:off x="3778984" y="-115558"/>
            <a:ext cx="10720507" cy="1144258"/>
          </a:xfrm>
          <a:prstGeom prst="rect">
            <a:avLst/>
          </a:prstGeom>
        </p:spPr>
        <p:txBody>
          <a:bodyPr lIns="0" tIns="0" rIns="0" bIns="0" rtlCol="0" anchor="t">
            <a:spAutoFit/>
          </a:bodyPr>
          <a:lstStyle/>
          <a:p>
            <a:pPr algn="ctr">
              <a:lnSpc>
                <a:spcPts val="9380"/>
              </a:lnSpc>
            </a:pPr>
            <a:r>
              <a:rPr lang="en-US" sz="6700">
                <a:solidFill>
                  <a:srgbClr val="000000"/>
                </a:solidFill>
                <a:latin typeface="Canva Sans 2 Bold"/>
              </a:rPr>
              <a:t>Flowchart of the AI Model</a:t>
            </a:r>
          </a:p>
        </p:txBody>
      </p:sp>
      <p:sp>
        <p:nvSpPr>
          <p:cNvPr id="5" name="Freeform 5"/>
          <p:cNvSpPr/>
          <p:nvPr/>
        </p:nvSpPr>
        <p:spPr>
          <a:xfrm>
            <a:off x="15223741" y="518483"/>
            <a:ext cx="2899098" cy="1630743"/>
          </a:xfrm>
          <a:custGeom>
            <a:avLst/>
            <a:gdLst/>
            <a:ahLst/>
            <a:cxnLst/>
            <a:rect l="l" t="t" r="r" b="b"/>
            <a:pathLst>
              <a:path w="2899098" h="1630743">
                <a:moveTo>
                  <a:pt x="0" y="0"/>
                </a:moveTo>
                <a:lnTo>
                  <a:pt x="2899098" y="0"/>
                </a:lnTo>
                <a:lnTo>
                  <a:pt x="2899098" y="1630743"/>
                </a:lnTo>
                <a:lnTo>
                  <a:pt x="0" y="1630743"/>
                </a:lnTo>
                <a:lnTo>
                  <a:pt x="0" y="0"/>
                </a:lnTo>
                <a:close/>
              </a:path>
            </a:pathLst>
          </a:custGeom>
          <a:blipFill>
            <a:blip r:embed="rId3"/>
            <a:stretch>
              <a:fillRect t="-38888" b="-38888"/>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96627" y="7933"/>
            <a:ext cx="4591373" cy="3944135"/>
            <a:chOff x="0" y="0"/>
            <a:chExt cx="1209250" cy="1038785"/>
          </a:xfrm>
        </p:grpSpPr>
        <p:sp>
          <p:nvSpPr>
            <p:cNvPr id="3" name="Freeform 3"/>
            <p:cNvSpPr/>
            <p:nvPr/>
          </p:nvSpPr>
          <p:spPr>
            <a:xfrm>
              <a:off x="0" y="0"/>
              <a:ext cx="1209251" cy="1038785"/>
            </a:xfrm>
            <a:custGeom>
              <a:avLst/>
              <a:gdLst/>
              <a:ahLst/>
              <a:cxnLst/>
              <a:rect l="l" t="t" r="r" b="b"/>
              <a:pathLst>
                <a:path w="1209251" h="1038785">
                  <a:moveTo>
                    <a:pt x="0" y="0"/>
                  </a:moveTo>
                  <a:lnTo>
                    <a:pt x="1209251" y="0"/>
                  </a:lnTo>
                  <a:lnTo>
                    <a:pt x="1209251" y="1038785"/>
                  </a:lnTo>
                  <a:lnTo>
                    <a:pt x="0" y="1038785"/>
                  </a:lnTo>
                  <a:close/>
                </a:path>
              </a:pathLst>
            </a:custGeom>
            <a:solidFill>
              <a:srgbClr val="13A959"/>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1646232"/>
            <a:ext cx="7200819" cy="7876821"/>
          </a:xfrm>
          <a:custGeom>
            <a:avLst/>
            <a:gdLst/>
            <a:ahLst/>
            <a:cxnLst/>
            <a:rect l="l" t="t" r="r" b="b"/>
            <a:pathLst>
              <a:path w="7200819" h="7876821">
                <a:moveTo>
                  <a:pt x="0" y="0"/>
                </a:moveTo>
                <a:lnTo>
                  <a:pt x="7200819" y="0"/>
                </a:lnTo>
                <a:lnTo>
                  <a:pt x="7200819" y="7876821"/>
                </a:lnTo>
                <a:lnTo>
                  <a:pt x="0" y="7876821"/>
                </a:lnTo>
                <a:lnTo>
                  <a:pt x="0" y="0"/>
                </a:lnTo>
                <a:close/>
              </a:path>
            </a:pathLst>
          </a:custGeom>
          <a:blipFill>
            <a:blip r:embed="rId2"/>
            <a:stretch>
              <a:fillRect l="-47233" r="-47233"/>
            </a:stretch>
          </a:blipFill>
        </p:spPr>
        <p:txBody>
          <a:bodyPr/>
          <a:lstStyle/>
          <a:p>
            <a:endParaRPr lang="en-IN"/>
          </a:p>
        </p:txBody>
      </p:sp>
      <p:sp>
        <p:nvSpPr>
          <p:cNvPr id="6" name="TextBox 6"/>
          <p:cNvSpPr txBox="1"/>
          <p:nvPr/>
        </p:nvSpPr>
        <p:spPr>
          <a:xfrm>
            <a:off x="2239910" y="376172"/>
            <a:ext cx="6656545" cy="1133605"/>
          </a:xfrm>
          <a:prstGeom prst="rect">
            <a:avLst/>
          </a:prstGeom>
        </p:spPr>
        <p:txBody>
          <a:bodyPr lIns="0" tIns="0" rIns="0" bIns="0" rtlCol="0" anchor="t">
            <a:spAutoFit/>
          </a:bodyPr>
          <a:lstStyle/>
          <a:p>
            <a:pPr>
              <a:lnSpc>
                <a:spcPts val="8846"/>
              </a:lnSpc>
            </a:pPr>
            <a:r>
              <a:rPr lang="en-US" sz="6319">
                <a:solidFill>
                  <a:srgbClr val="000000"/>
                </a:solidFill>
                <a:latin typeface="Poppins Semi-Bold"/>
              </a:rPr>
              <a:t>Feasiblility</a:t>
            </a:r>
          </a:p>
        </p:txBody>
      </p:sp>
      <p:sp>
        <p:nvSpPr>
          <p:cNvPr id="7" name="TextBox 7"/>
          <p:cNvSpPr txBox="1"/>
          <p:nvPr/>
        </p:nvSpPr>
        <p:spPr>
          <a:xfrm>
            <a:off x="0" y="1663067"/>
            <a:ext cx="8553450" cy="7922644"/>
          </a:xfrm>
          <a:prstGeom prst="rect">
            <a:avLst/>
          </a:prstGeom>
        </p:spPr>
        <p:txBody>
          <a:bodyPr lIns="0" tIns="0" rIns="0" bIns="0" rtlCol="0" anchor="t">
            <a:spAutoFit/>
          </a:bodyPr>
          <a:lstStyle/>
          <a:p>
            <a:pPr marL="722331" lvl="1" indent="-361166" algn="just">
              <a:lnSpc>
                <a:spcPts val="6356"/>
              </a:lnSpc>
              <a:buFont typeface="Arial"/>
              <a:buChar char="•"/>
            </a:pPr>
            <a:r>
              <a:rPr lang="en-US" sz="3345">
                <a:solidFill>
                  <a:srgbClr val="000000"/>
                </a:solidFill>
                <a:latin typeface="Lato Bold"/>
              </a:rPr>
              <a:t>Data Partnerships: </a:t>
            </a:r>
            <a:r>
              <a:rPr lang="en-US" sz="3345">
                <a:solidFill>
                  <a:srgbClr val="000000"/>
                </a:solidFill>
                <a:latin typeface="Lato"/>
              </a:rPr>
              <a:t>Collaborate with data providers for real-time data.</a:t>
            </a:r>
          </a:p>
          <a:p>
            <a:pPr marL="722331" lvl="1" indent="-361166" algn="just">
              <a:lnSpc>
                <a:spcPts val="6356"/>
              </a:lnSpc>
              <a:buFont typeface="Arial"/>
              <a:buChar char="•"/>
            </a:pPr>
            <a:r>
              <a:rPr lang="en-US" sz="3345">
                <a:solidFill>
                  <a:srgbClr val="000000"/>
                </a:solidFill>
                <a:latin typeface="Lato Bold"/>
              </a:rPr>
              <a:t>AI Model Development: </a:t>
            </a:r>
            <a:r>
              <a:rPr lang="en-US" sz="3345">
                <a:solidFill>
                  <a:srgbClr val="000000"/>
                </a:solidFill>
                <a:latin typeface="Lato"/>
              </a:rPr>
              <a:t>Create AI models for recommendations.</a:t>
            </a:r>
          </a:p>
          <a:p>
            <a:pPr marL="722331" lvl="1" indent="-361166" algn="just">
              <a:lnSpc>
                <a:spcPts val="6356"/>
              </a:lnSpc>
              <a:buFont typeface="Arial"/>
              <a:buChar char="•"/>
            </a:pPr>
            <a:r>
              <a:rPr lang="en-US" sz="3345">
                <a:solidFill>
                  <a:srgbClr val="000000"/>
                </a:solidFill>
                <a:latin typeface="Lato Bold"/>
              </a:rPr>
              <a:t>User-Friendly Platforms:</a:t>
            </a:r>
            <a:r>
              <a:rPr lang="en-US" sz="3345">
                <a:solidFill>
                  <a:srgbClr val="000000"/>
                </a:solidFill>
                <a:latin typeface="Lato"/>
              </a:rPr>
              <a:t> Develop intuitive mobile and web tools.</a:t>
            </a:r>
          </a:p>
          <a:p>
            <a:pPr marL="722331" lvl="1" indent="-361166" algn="just">
              <a:lnSpc>
                <a:spcPts val="6356"/>
              </a:lnSpc>
              <a:buFont typeface="Arial"/>
              <a:buChar char="•"/>
            </a:pPr>
            <a:r>
              <a:rPr lang="en-US" sz="3345">
                <a:solidFill>
                  <a:srgbClr val="000000"/>
                </a:solidFill>
                <a:latin typeface="Lato Bold"/>
              </a:rPr>
              <a:t>Training Programs: </a:t>
            </a:r>
            <a:r>
              <a:rPr lang="en-US" sz="3345">
                <a:solidFill>
                  <a:srgbClr val="000000"/>
                </a:solidFill>
                <a:latin typeface="Lato"/>
              </a:rPr>
              <a:t>Offer comprehensive user training.</a:t>
            </a:r>
          </a:p>
          <a:p>
            <a:pPr marL="722331" lvl="1" indent="-361166" algn="just">
              <a:lnSpc>
                <a:spcPts val="6356"/>
              </a:lnSpc>
              <a:buFont typeface="Arial"/>
              <a:buChar char="•"/>
            </a:pPr>
            <a:r>
              <a:rPr lang="en-US" sz="3345">
                <a:solidFill>
                  <a:srgbClr val="000000"/>
                </a:solidFill>
                <a:latin typeface="Lato Bold"/>
              </a:rPr>
              <a:t>Accessibility Focus: </a:t>
            </a:r>
            <a:r>
              <a:rPr lang="en-US" sz="3345">
                <a:solidFill>
                  <a:srgbClr val="000000"/>
                </a:solidFill>
                <a:latin typeface="Lato"/>
              </a:rPr>
              <a:t>Ensure inclusivity for all farmers.</a:t>
            </a:r>
          </a:p>
        </p:txBody>
      </p:sp>
      <p:sp>
        <p:nvSpPr>
          <p:cNvPr id="8" name="Freeform 8"/>
          <p:cNvSpPr/>
          <p:nvPr/>
        </p:nvSpPr>
        <p:spPr>
          <a:xfrm>
            <a:off x="15846084" y="233766"/>
            <a:ext cx="2826431" cy="1589868"/>
          </a:xfrm>
          <a:custGeom>
            <a:avLst/>
            <a:gdLst/>
            <a:ahLst/>
            <a:cxnLst/>
            <a:rect l="l" t="t" r="r" b="b"/>
            <a:pathLst>
              <a:path w="2826431" h="1589868">
                <a:moveTo>
                  <a:pt x="0" y="0"/>
                </a:moveTo>
                <a:lnTo>
                  <a:pt x="2826432" y="0"/>
                </a:lnTo>
                <a:lnTo>
                  <a:pt x="2826432" y="1589868"/>
                </a:lnTo>
                <a:lnTo>
                  <a:pt x="0" y="1589868"/>
                </a:lnTo>
                <a:lnTo>
                  <a:pt x="0" y="0"/>
                </a:lnTo>
                <a:close/>
              </a:path>
            </a:pathLst>
          </a:custGeom>
          <a:blipFill>
            <a:blip r:embed="rId3"/>
            <a:stretch>
              <a:fillRect t="-38888" b="-38888"/>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96627" y="7933"/>
            <a:ext cx="4591373" cy="3944135"/>
            <a:chOff x="0" y="0"/>
            <a:chExt cx="1209250" cy="1038785"/>
          </a:xfrm>
        </p:grpSpPr>
        <p:sp>
          <p:nvSpPr>
            <p:cNvPr id="3" name="Freeform 3"/>
            <p:cNvSpPr/>
            <p:nvPr/>
          </p:nvSpPr>
          <p:spPr>
            <a:xfrm>
              <a:off x="0" y="0"/>
              <a:ext cx="1209251" cy="1038785"/>
            </a:xfrm>
            <a:custGeom>
              <a:avLst/>
              <a:gdLst/>
              <a:ahLst/>
              <a:cxnLst/>
              <a:rect l="l" t="t" r="r" b="b"/>
              <a:pathLst>
                <a:path w="1209251" h="1038785">
                  <a:moveTo>
                    <a:pt x="0" y="0"/>
                  </a:moveTo>
                  <a:lnTo>
                    <a:pt x="1209251" y="0"/>
                  </a:lnTo>
                  <a:lnTo>
                    <a:pt x="1209251" y="1038785"/>
                  </a:lnTo>
                  <a:lnTo>
                    <a:pt x="0" y="1038785"/>
                  </a:lnTo>
                  <a:close/>
                </a:path>
              </a:pathLst>
            </a:custGeom>
            <a:solidFill>
              <a:srgbClr val="13A959"/>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1646232"/>
            <a:ext cx="7200819" cy="7876821"/>
          </a:xfrm>
          <a:custGeom>
            <a:avLst/>
            <a:gdLst/>
            <a:ahLst/>
            <a:cxnLst/>
            <a:rect l="l" t="t" r="r" b="b"/>
            <a:pathLst>
              <a:path w="7200819" h="7876821">
                <a:moveTo>
                  <a:pt x="0" y="0"/>
                </a:moveTo>
                <a:lnTo>
                  <a:pt x="7200819" y="0"/>
                </a:lnTo>
                <a:lnTo>
                  <a:pt x="7200819" y="7876821"/>
                </a:lnTo>
                <a:lnTo>
                  <a:pt x="0" y="7876821"/>
                </a:lnTo>
                <a:lnTo>
                  <a:pt x="0" y="0"/>
                </a:lnTo>
                <a:close/>
              </a:path>
            </a:pathLst>
          </a:custGeom>
          <a:blipFill>
            <a:blip r:embed="rId2"/>
            <a:stretch>
              <a:fillRect l="-47233" r="-47233"/>
            </a:stretch>
          </a:blipFill>
        </p:spPr>
        <p:txBody>
          <a:bodyPr/>
          <a:lstStyle/>
          <a:p>
            <a:endParaRPr lang="en-IN"/>
          </a:p>
        </p:txBody>
      </p:sp>
      <p:sp>
        <p:nvSpPr>
          <p:cNvPr id="6" name="TextBox 6"/>
          <p:cNvSpPr txBox="1"/>
          <p:nvPr/>
        </p:nvSpPr>
        <p:spPr>
          <a:xfrm>
            <a:off x="2239910" y="376172"/>
            <a:ext cx="6656545" cy="1133605"/>
          </a:xfrm>
          <a:prstGeom prst="rect">
            <a:avLst/>
          </a:prstGeom>
        </p:spPr>
        <p:txBody>
          <a:bodyPr lIns="0" tIns="0" rIns="0" bIns="0" rtlCol="0" anchor="t">
            <a:spAutoFit/>
          </a:bodyPr>
          <a:lstStyle/>
          <a:p>
            <a:pPr>
              <a:lnSpc>
                <a:spcPts val="8846"/>
              </a:lnSpc>
            </a:pPr>
            <a:r>
              <a:rPr lang="en-US" sz="6319">
                <a:solidFill>
                  <a:srgbClr val="000000"/>
                </a:solidFill>
                <a:latin typeface="Poppins Semi-Bold"/>
              </a:rPr>
              <a:t>Uniqueness</a:t>
            </a:r>
          </a:p>
        </p:txBody>
      </p:sp>
      <p:sp>
        <p:nvSpPr>
          <p:cNvPr id="7" name="TextBox 7"/>
          <p:cNvSpPr txBox="1"/>
          <p:nvPr/>
        </p:nvSpPr>
        <p:spPr>
          <a:xfrm>
            <a:off x="365310" y="1922850"/>
            <a:ext cx="8626290" cy="7910831"/>
          </a:xfrm>
          <a:prstGeom prst="rect">
            <a:avLst/>
          </a:prstGeom>
        </p:spPr>
        <p:txBody>
          <a:bodyPr lIns="0" tIns="0" rIns="0" bIns="0" rtlCol="0" anchor="t">
            <a:spAutoFit/>
          </a:bodyPr>
          <a:lstStyle/>
          <a:p>
            <a:pPr marL="604515" lvl="1" indent="-302257">
              <a:lnSpc>
                <a:spcPts val="3919"/>
              </a:lnSpc>
              <a:buFont typeface="Arial"/>
              <a:buChar char="•"/>
            </a:pPr>
            <a:r>
              <a:rPr lang="en-US" sz="2799">
                <a:solidFill>
                  <a:srgbClr val="000000"/>
                </a:solidFill>
                <a:latin typeface="Canva Sans 1 Bold"/>
              </a:rPr>
              <a:t>Weather-Adaptive Planning: </a:t>
            </a:r>
            <a:r>
              <a:rPr lang="en-US" sz="2799">
                <a:solidFill>
                  <a:srgbClr val="000000"/>
                </a:solidFill>
                <a:latin typeface="Canva Sans 1"/>
              </a:rPr>
              <a:t>Real-time weather insights for adaptive farming.</a:t>
            </a:r>
          </a:p>
          <a:p>
            <a:pPr marL="604515" lvl="1" indent="-302257">
              <a:lnSpc>
                <a:spcPts val="3919"/>
              </a:lnSpc>
              <a:buFont typeface="Arial"/>
              <a:buChar char="•"/>
            </a:pPr>
            <a:r>
              <a:rPr lang="en-US" sz="2799">
                <a:solidFill>
                  <a:srgbClr val="000000"/>
                </a:solidFill>
                <a:latin typeface="Canva Sans 1 Bold"/>
              </a:rPr>
              <a:t>AI Precision Farming: </a:t>
            </a:r>
            <a:r>
              <a:rPr lang="en-US" sz="2799">
                <a:solidFill>
                  <a:srgbClr val="000000"/>
                </a:solidFill>
                <a:latin typeface="Canva Sans 1"/>
              </a:rPr>
              <a:t>AI-driven precision in crop management.</a:t>
            </a:r>
          </a:p>
          <a:p>
            <a:pPr marL="604515" lvl="1" indent="-302257">
              <a:lnSpc>
                <a:spcPts val="3919"/>
              </a:lnSpc>
              <a:buFont typeface="Arial"/>
              <a:buChar char="•"/>
            </a:pPr>
            <a:r>
              <a:rPr lang="en-US" sz="2799">
                <a:solidFill>
                  <a:srgbClr val="000000"/>
                </a:solidFill>
                <a:latin typeface="Canva Sans 1 Bold"/>
              </a:rPr>
              <a:t>Tailored SOPs:</a:t>
            </a:r>
            <a:r>
              <a:rPr lang="en-US" sz="2799">
                <a:solidFill>
                  <a:srgbClr val="000000"/>
                </a:solidFill>
                <a:latin typeface="Canva Sans 1"/>
              </a:rPr>
              <a:t> Customized Standard Operating Procedures for optimal yields.</a:t>
            </a:r>
          </a:p>
          <a:p>
            <a:pPr marL="604515" lvl="1" indent="-302257">
              <a:lnSpc>
                <a:spcPts val="3919"/>
              </a:lnSpc>
              <a:buFont typeface="Arial"/>
              <a:buChar char="•"/>
            </a:pPr>
            <a:r>
              <a:rPr lang="en-US" sz="2799">
                <a:solidFill>
                  <a:srgbClr val="000000"/>
                </a:solidFill>
                <a:latin typeface="Canva Sans 1 Bold"/>
              </a:rPr>
              <a:t>Localized Recommendations</a:t>
            </a:r>
            <a:r>
              <a:rPr lang="en-US" sz="2799">
                <a:solidFill>
                  <a:srgbClr val="000000"/>
                </a:solidFill>
                <a:latin typeface="Canva Sans 1"/>
              </a:rPr>
              <a:t>: Region-specific crop advice.</a:t>
            </a:r>
          </a:p>
          <a:p>
            <a:pPr marL="604515" lvl="1" indent="-302257">
              <a:lnSpc>
                <a:spcPts val="3919"/>
              </a:lnSpc>
              <a:buFont typeface="Arial"/>
              <a:buChar char="•"/>
            </a:pPr>
            <a:r>
              <a:rPr lang="en-US" sz="2799">
                <a:solidFill>
                  <a:srgbClr val="000000"/>
                </a:solidFill>
                <a:latin typeface="Canva Sans 1 Bold"/>
              </a:rPr>
              <a:t>Multi-Lingual Access:</a:t>
            </a:r>
            <a:r>
              <a:rPr lang="en-US" sz="2799">
                <a:solidFill>
                  <a:srgbClr val="000000"/>
                </a:solidFill>
                <a:latin typeface="Canva Sans 1"/>
              </a:rPr>
              <a:t> Inclusivity for diverse farming communities.</a:t>
            </a:r>
          </a:p>
          <a:p>
            <a:pPr marL="604515" lvl="1" indent="-302257">
              <a:lnSpc>
                <a:spcPts val="3919"/>
              </a:lnSpc>
              <a:buFont typeface="Arial"/>
              <a:buChar char="•"/>
            </a:pPr>
            <a:r>
              <a:rPr lang="en-US" sz="2799">
                <a:solidFill>
                  <a:srgbClr val="000000"/>
                </a:solidFill>
                <a:latin typeface="Canva Sans 1 Bold"/>
              </a:rPr>
              <a:t>Real-time Insights</a:t>
            </a:r>
            <a:r>
              <a:rPr lang="en-US" sz="2799">
                <a:solidFill>
                  <a:srgbClr val="000000"/>
                </a:solidFill>
                <a:latin typeface="Canva Sans 1"/>
              </a:rPr>
              <a:t>: Immediate access to critical data.</a:t>
            </a:r>
          </a:p>
          <a:p>
            <a:pPr marL="604515" lvl="1" indent="-302257">
              <a:lnSpc>
                <a:spcPts val="3919"/>
              </a:lnSpc>
              <a:buFont typeface="Arial"/>
              <a:buChar char="•"/>
            </a:pPr>
            <a:r>
              <a:rPr lang="en-US" sz="2799">
                <a:solidFill>
                  <a:srgbClr val="000000"/>
                </a:solidFill>
                <a:latin typeface="Canva Sans 1 Bold"/>
              </a:rPr>
              <a:t>Eco-Friendly Practices:</a:t>
            </a:r>
            <a:r>
              <a:rPr lang="en-US" sz="2799">
                <a:solidFill>
                  <a:srgbClr val="000000"/>
                </a:solidFill>
                <a:latin typeface="Canva Sans 1"/>
              </a:rPr>
              <a:t> Promotes sustainable farming.</a:t>
            </a:r>
          </a:p>
          <a:p>
            <a:pPr marL="604515" lvl="1" indent="-302257">
              <a:lnSpc>
                <a:spcPts val="3919"/>
              </a:lnSpc>
              <a:buFont typeface="Arial"/>
              <a:buChar char="•"/>
            </a:pPr>
            <a:r>
              <a:rPr lang="en-US" sz="2799">
                <a:solidFill>
                  <a:srgbClr val="000000"/>
                </a:solidFill>
                <a:latin typeface="Canva Sans 1 Bold"/>
              </a:rPr>
              <a:t>Dynamic Learning</a:t>
            </a:r>
            <a:r>
              <a:rPr lang="en-US" sz="2799">
                <a:solidFill>
                  <a:srgbClr val="000000"/>
                </a:solidFill>
                <a:latin typeface="Canva Sans 1"/>
              </a:rPr>
              <a:t>: AI adapts to evolving conditions.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371630"/>
            <a:chOff x="0" y="0"/>
            <a:chExt cx="4816593" cy="1151376"/>
          </a:xfrm>
        </p:grpSpPr>
        <p:sp>
          <p:nvSpPr>
            <p:cNvPr id="3" name="Freeform 3"/>
            <p:cNvSpPr/>
            <p:nvPr/>
          </p:nvSpPr>
          <p:spPr>
            <a:xfrm>
              <a:off x="0" y="0"/>
              <a:ext cx="4816592" cy="1151376"/>
            </a:xfrm>
            <a:custGeom>
              <a:avLst/>
              <a:gdLst/>
              <a:ahLst/>
              <a:cxnLst/>
              <a:rect l="l" t="t" r="r" b="b"/>
              <a:pathLst>
                <a:path w="4816592" h="1151376">
                  <a:moveTo>
                    <a:pt x="0" y="0"/>
                  </a:moveTo>
                  <a:lnTo>
                    <a:pt x="4816592" y="0"/>
                  </a:lnTo>
                  <a:lnTo>
                    <a:pt x="4816592" y="1151376"/>
                  </a:lnTo>
                  <a:lnTo>
                    <a:pt x="0" y="1151376"/>
                  </a:lnTo>
                  <a:close/>
                </a:path>
              </a:pathLst>
            </a:custGeom>
            <a:solidFill>
              <a:srgbClr val="01241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4371630"/>
          </a:xfrm>
          <a:custGeom>
            <a:avLst/>
            <a:gdLst/>
            <a:ahLst/>
            <a:cxnLst/>
            <a:rect l="l" t="t" r="r" b="b"/>
            <a:pathLst>
              <a:path w="18288000" h="4371630">
                <a:moveTo>
                  <a:pt x="0" y="0"/>
                </a:moveTo>
                <a:lnTo>
                  <a:pt x="18288000" y="0"/>
                </a:lnTo>
                <a:lnTo>
                  <a:pt x="18288000" y="4371630"/>
                </a:lnTo>
                <a:lnTo>
                  <a:pt x="0" y="4371630"/>
                </a:lnTo>
                <a:lnTo>
                  <a:pt x="0" y="0"/>
                </a:lnTo>
                <a:close/>
              </a:path>
            </a:pathLst>
          </a:custGeom>
          <a:blipFill>
            <a:blip r:embed="rId2">
              <a:alphaModFix amt="69000"/>
            </a:blip>
            <a:stretch>
              <a:fillRect t="-88834" b="-88834"/>
            </a:stretch>
          </a:blipFill>
        </p:spPr>
        <p:txBody>
          <a:bodyPr/>
          <a:lstStyle/>
          <a:p>
            <a:endParaRPr lang="en-IN"/>
          </a:p>
        </p:txBody>
      </p:sp>
      <p:grpSp>
        <p:nvGrpSpPr>
          <p:cNvPr id="6" name="Group 6"/>
          <p:cNvGrpSpPr/>
          <p:nvPr/>
        </p:nvGrpSpPr>
        <p:grpSpPr>
          <a:xfrm>
            <a:off x="674784" y="1028700"/>
            <a:ext cx="6373678" cy="8229600"/>
            <a:chOff x="0" y="0"/>
            <a:chExt cx="1678664" cy="2167467"/>
          </a:xfrm>
        </p:grpSpPr>
        <p:sp>
          <p:nvSpPr>
            <p:cNvPr id="7" name="Freeform 7"/>
            <p:cNvSpPr/>
            <p:nvPr/>
          </p:nvSpPr>
          <p:spPr>
            <a:xfrm>
              <a:off x="0" y="0"/>
              <a:ext cx="1678664" cy="2167467"/>
            </a:xfrm>
            <a:custGeom>
              <a:avLst/>
              <a:gdLst/>
              <a:ahLst/>
              <a:cxnLst/>
              <a:rect l="l" t="t" r="r" b="b"/>
              <a:pathLst>
                <a:path w="1678664" h="2167467">
                  <a:moveTo>
                    <a:pt x="0" y="0"/>
                  </a:moveTo>
                  <a:lnTo>
                    <a:pt x="1678664" y="0"/>
                  </a:lnTo>
                  <a:lnTo>
                    <a:pt x="1678664" y="2167467"/>
                  </a:lnTo>
                  <a:lnTo>
                    <a:pt x="0" y="2167467"/>
                  </a:lnTo>
                  <a:close/>
                </a:path>
              </a:pathLst>
            </a:custGeom>
            <a:solidFill>
              <a:srgbClr val="13A959"/>
            </a:solidFill>
          </p:spPr>
          <p:txBody>
            <a:bodyPr/>
            <a:lstStyle/>
            <a:p>
              <a:endParaRPr lang="en-IN"/>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8247485" y="290976"/>
            <a:ext cx="10707666" cy="3822700"/>
          </a:xfrm>
          <a:prstGeom prst="rect">
            <a:avLst/>
          </a:prstGeom>
        </p:spPr>
        <p:txBody>
          <a:bodyPr lIns="0" tIns="0" rIns="0" bIns="0" rtlCol="0" anchor="t">
            <a:spAutoFit/>
          </a:bodyPr>
          <a:lstStyle/>
          <a:p>
            <a:pPr>
              <a:lnSpc>
                <a:spcPts val="13720"/>
              </a:lnSpc>
            </a:pPr>
            <a:r>
              <a:rPr lang="en-US" sz="9800">
                <a:solidFill>
                  <a:srgbClr val="FFFFFF"/>
                </a:solidFill>
                <a:latin typeface="Poppins Bold"/>
              </a:rPr>
              <a:t>Impact and Sustainability</a:t>
            </a:r>
          </a:p>
          <a:p>
            <a:pPr>
              <a:lnSpc>
                <a:spcPts val="1679"/>
              </a:lnSpc>
            </a:pPr>
            <a:endParaRPr lang="en-US" sz="9800">
              <a:solidFill>
                <a:srgbClr val="FFFFFF"/>
              </a:solidFill>
              <a:latin typeface="Poppins Bold"/>
            </a:endParaRPr>
          </a:p>
        </p:txBody>
      </p:sp>
      <p:sp>
        <p:nvSpPr>
          <p:cNvPr id="10" name="TextBox 10"/>
          <p:cNvSpPr txBox="1"/>
          <p:nvPr/>
        </p:nvSpPr>
        <p:spPr>
          <a:xfrm>
            <a:off x="7676703" y="4606240"/>
            <a:ext cx="10292594" cy="5739633"/>
          </a:xfrm>
          <a:prstGeom prst="rect">
            <a:avLst/>
          </a:prstGeom>
        </p:spPr>
        <p:txBody>
          <a:bodyPr lIns="0" tIns="0" rIns="0" bIns="0" rtlCol="0" anchor="t">
            <a:spAutoFit/>
          </a:bodyPr>
          <a:lstStyle/>
          <a:p>
            <a:pPr algn="just">
              <a:lnSpc>
                <a:spcPts val="5342"/>
              </a:lnSpc>
            </a:pPr>
            <a:r>
              <a:rPr lang="en-US" sz="3070">
                <a:solidFill>
                  <a:srgbClr val="000000"/>
                </a:solidFill>
                <a:latin typeface="Lato Bold"/>
              </a:rPr>
              <a:t>Environmental:</a:t>
            </a:r>
            <a:r>
              <a:rPr lang="en-US" sz="3070">
                <a:solidFill>
                  <a:srgbClr val="000000"/>
                </a:solidFill>
                <a:latin typeface="Lato"/>
              </a:rPr>
              <a:t> KhetiMitra enhances crop yield efficiency, reducing the environmental footprint by optimizing resource use.</a:t>
            </a:r>
          </a:p>
          <a:p>
            <a:pPr algn="just">
              <a:lnSpc>
                <a:spcPts val="5342"/>
              </a:lnSpc>
            </a:pPr>
            <a:r>
              <a:rPr lang="en-US" sz="3070">
                <a:solidFill>
                  <a:srgbClr val="000000"/>
                </a:solidFill>
                <a:latin typeface="Lato Bold"/>
              </a:rPr>
              <a:t>Social:</a:t>
            </a:r>
            <a:r>
              <a:rPr lang="en-US" sz="3070">
                <a:solidFill>
                  <a:srgbClr val="000000"/>
                </a:solidFill>
                <a:latin typeface="Lato"/>
              </a:rPr>
              <a:t> Improved food security and knowledge empowerment uplift communities, aligning with social sustainability goals.</a:t>
            </a:r>
          </a:p>
          <a:p>
            <a:pPr algn="just">
              <a:lnSpc>
                <a:spcPts val="5342"/>
              </a:lnSpc>
            </a:pPr>
            <a:r>
              <a:rPr lang="en-US" sz="3070">
                <a:solidFill>
                  <a:srgbClr val="000000"/>
                </a:solidFill>
                <a:latin typeface="Lato Bold"/>
              </a:rPr>
              <a:t>Economic</a:t>
            </a:r>
            <a:r>
              <a:rPr lang="en-US" sz="3070">
                <a:solidFill>
                  <a:srgbClr val="000000"/>
                </a:solidFill>
                <a:latin typeface="Lato"/>
              </a:rPr>
              <a:t>: Economic growth in agriculture fosters financial sustainability among farmers.</a:t>
            </a:r>
          </a:p>
          <a:p>
            <a:pPr algn="just">
              <a:lnSpc>
                <a:spcPts val="2591"/>
              </a:lnSpc>
            </a:pPr>
            <a:endParaRPr lang="en-US" sz="3070">
              <a:solidFill>
                <a:srgbClr val="000000"/>
              </a:solidFill>
              <a:latin typeface="Lato"/>
            </a:endParaRPr>
          </a:p>
        </p:txBody>
      </p:sp>
      <p:sp>
        <p:nvSpPr>
          <p:cNvPr id="11" name="TextBox 11"/>
          <p:cNvSpPr txBox="1"/>
          <p:nvPr/>
        </p:nvSpPr>
        <p:spPr>
          <a:xfrm>
            <a:off x="1012808" y="1341038"/>
            <a:ext cx="5780077" cy="7606568"/>
          </a:xfrm>
          <a:prstGeom prst="rect">
            <a:avLst/>
          </a:prstGeom>
        </p:spPr>
        <p:txBody>
          <a:bodyPr lIns="0" tIns="0" rIns="0" bIns="0" rtlCol="0" anchor="t">
            <a:spAutoFit/>
          </a:bodyPr>
          <a:lstStyle/>
          <a:p>
            <a:pPr>
              <a:lnSpc>
                <a:spcPts val="3803"/>
              </a:lnSpc>
            </a:pPr>
            <a:r>
              <a:rPr lang="en-US" sz="2518">
                <a:solidFill>
                  <a:srgbClr val="FFFFFF"/>
                </a:solidFill>
                <a:latin typeface="Lato Bold"/>
              </a:rPr>
              <a:t>KhetiMitra's impact is multifaceted, contributing significantly to sustainability. Environmentally, it optimizes resource use, reducing the ecological footprint of agriculture. Socially, it enhances food security and empowers farming communities with knowledge. Economically, it fosters growth in the agricultural sector, strengthening the foundation of economic sustainability. KhetiMitra aligns seamlessly with the overarching theme of the hackathon, offering a holistic solution that propels agriculture into a more sustainable and prosperous future.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96627" y="7933"/>
            <a:ext cx="4591373" cy="3944135"/>
            <a:chOff x="0" y="0"/>
            <a:chExt cx="1209250" cy="1038785"/>
          </a:xfrm>
        </p:grpSpPr>
        <p:sp>
          <p:nvSpPr>
            <p:cNvPr id="3" name="Freeform 3"/>
            <p:cNvSpPr/>
            <p:nvPr/>
          </p:nvSpPr>
          <p:spPr>
            <a:xfrm>
              <a:off x="0" y="0"/>
              <a:ext cx="1209251" cy="1038785"/>
            </a:xfrm>
            <a:custGeom>
              <a:avLst/>
              <a:gdLst/>
              <a:ahLst/>
              <a:cxnLst/>
              <a:rect l="l" t="t" r="r" b="b"/>
              <a:pathLst>
                <a:path w="1209251" h="1038785">
                  <a:moveTo>
                    <a:pt x="0" y="0"/>
                  </a:moveTo>
                  <a:lnTo>
                    <a:pt x="1209251" y="0"/>
                  </a:lnTo>
                  <a:lnTo>
                    <a:pt x="1209251" y="1038785"/>
                  </a:lnTo>
                  <a:lnTo>
                    <a:pt x="0" y="1038785"/>
                  </a:lnTo>
                  <a:close/>
                </a:path>
              </a:pathLst>
            </a:custGeom>
            <a:solidFill>
              <a:srgbClr val="13A959"/>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1646232"/>
            <a:ext cx="7200819" cy="7876821"/>
          </a:xfrm>
          <a:custGeom>
            <a:avLst/>
            <a:gdLst/>
            <a:ahLst/>
            <a:cxnLst/>
            <a:rect l="l" t="t" r="r" b="b"/>
            <a:pathLst>
              <a:path w="7200819" h="7876821">
                <a:moveTo>
                  <a:pt x="0" y="0"/>
                </a:moveTo>
                <a:lnTo>
                  <a:pt x="7200819" y="0"/>
                </a:lnTo>
                <a:lnTo>
                  <a:pt x="7200819" y="7876821"/>
                </a:lnTo>
                <a:lnTo>
                  <a:pt x="0" y="7876821"/>
                </a:lnTo>
                <a:lnTo>
                  <a:pt x="0" y="0"/>
                </a:lnTo>
                <a:close/>
              </a:path>
            </a:pathLst>
          </a:custGeom>
          <a:blipFill>
            <a:blip r:embed="rId2"/>
            <a:stretch>
              <a:fillRect l="-47233" r="-47233"/>
            </a:stretch>
          </a:blipFill>
        </p:spPr>
        <p:txBody>
          <a:bodyPr/>
          <a:lstStyle/>
          <a:p>
            <a:endParaRPr lang="en-IN"/>
          </a:p>
        </p:txBody>
      </p:sp>
      <p:sp>
        <p:nvSpPr>
          <p:cNvPr id="6" name="Freeform 6"/>
          <p:cNvSpPr/>
          <p:nvPr/>
        </p:nvSpPr>
        <p:spPr>
          <a:xfrm>
            <a:off x="15846084" y="233766"/>
            <a:ext cx="2826431" cy="1589868"/>
          </a:xfrm>
          <a:custGeom>
            <a:avLst/>
            <a:gdLst/>
            <a:ahLst/>
            <a:cxnLst/>
            <a:rect l="l" t="t" r="r" b="b"/>
            <a:pathLst>
              <a:path w="2826431" h="1589868">
                <a:moveTo>
                  <a:pt x="0" y="0"/>
                </a:moveTo>
                <a:lnTo>
                  <a:pt x="2826432" y="0"/>
                </a:lnTo>
                <a:lnTo>
                  <a:pt x="2826432" y="1589868"/>
                </a:lnTo>
                <a:lnTo>
                  <a:pt x="0" y="1589868"/>
                </a:lnTo>
                <a:lnTo>
                  <a:pt x="0" y="0"/>
                </a:lnTo>
                <a:close/>
              </a:path>
            </a:pathLst>
          </a:custGeom>
          <a:blipFill>
            <a:blip r:embed="rId3"/>
            <a:stretch>
              <a:fillRect t="-38888" b="-38888"/>
            </a:stretch>
          </a:blipFill>
        </p:spPr>
        <p:txBody>
          <a:bodyPr/>
          <a:lstStyle/>
          <a:p>
            <a:endParaRPr lang="en-IN"/>
          </a:p>
        </p:txBody>
      </p:sp>
      <p:sp>
        <p:nvSpPr>
          <p:cNvPr id="7" name="TextBox 7"/>
          <p:cNvSpPr txBox="1"/>
          <p:nvPr/>
        </p:nvSpPr>
        <p:spPr>
          <a:xfrm>
            <a:off x="871436" y="404747"/>
            <a:ext cx="8780039" cy="1371890"/>
          </a:xfrm>
          <a:prstGeom prst="rect">
            <a:avLst/>
          </a:prstGeom>
        </p:spPr>
        <p:txBody>
          <a:bodyPr lIns="0" tIns="0" rIns="0" bIns="0" rtlCol="0" anchor="t">
            <a:spAutoFit/>
          </a:bodyPr>
          <a:lstStyle/>
          <a:p>
            <a:pPr>
              <a:lnSpc>
                <a:spcPts val="8426"/>
              </a:lnSpc>
            </a:pPr>
            <a:r>
              <a:rPr lang="en-US" sz="6019">
                <a:solidFill>
                  <a:srgbClr val="000000"/>
                </a:solidFill>
                <a:latin typeface="Arimo Bold"/>
              </a:rPr>
              <a:t>Environmental Benefits</a:t>
            </a:r>
          </a:p>
          <a:p>
            <a:pPr>
              <a:lnSpc>
                <a:spcPts val="2041"/>
              </a:lnSpc>
            </a:pPr>
            <a:endParaRPr lang="en-US" sz="6019">
              <a:solidFill>
                <a:srgbClr val="000000"/>
              </a:solidFill>
              <a:latin typeface="Arimo Bold"/>
            </a:endParaRPr>
          </a:p>
        </p:txBody>
      </p:sp>
      <p:sp>
        <p:nvSpPr>
          <p:cNvPr id="8" name="TextBox 8"/>
          <p:cNvSpPr txBox="1"/>
          <p:nvPr/>
        </p:nvSpPr>
        <p:spPr>
          <a:xfrm>
            <a:off x="365310" y="1922850"/>
            <a:ext cx="8626290" cy="8016876"/>
          </a:xfrm>
          <a:prstGeom prst="rect">
            <a:avLst/>
          </a:prstGeom>
        </p:spPr>
        <p:txBody>
          <a:bodyPr lIns="0" tIns="0" rIns="0" bIns="0" rtlCol="0" anchor="t">
            <a:spAutoFit/>
          </a:bodyPr>
          <a:lstStyle/>
          <a:p>
            <a:pPr marL="755641" lvl="1" indent="-377820">
              <a:lnSpc>
                <a:spcPts val="4899"/>
              </a:lnSpc>
              <a:buFont typeface="Arial"/>
              <a:buChar char="•"/>
            </a:pPr>
            <a:r>
              <a:rPr lang="en-US" sz="3499">
                <a:solidFill>
                  <a:srgbClr val="000000"/>
                </a:solidFill>
                <a:latin typeface="Canva Sans 1 Bold"/>
              </a:rPr>
              <a:t>Reduced Resource Consumption:</a:t>
            </a:r>
            <a:r>
              <a:rPr lang="en-US" sz="3499">
                <a:solidFill>
                  <a:srgbClr val="000000"/>
                </a:solidFill>
                <a:latin typeface="Canva Sans 1"/>
              </a:rPr>
              <a:t> KhetiMitra reduces water and pesticide usage, promoting resource efficiency.</a:t>
            </a:r>
          </a:p>
          <a:p>
            <a:pPr marL="755641" lvl="1" indent="-377820">
              <a:lnSpc>
                <a:spcPts val="4899"/>
              </a:lnSpc>
              <a:buFont typeface="Arial"/>
              <a:buChar char="•"/>
            </a:pPr>
            <a:r>
              <a:rPr lang="en-US" sz="3499">
                <a:solidFill>
                  <a:srgbClr val="000000"/>
                </a:solidFill>
                <a:latin typeface="Canva Sans 1 Bold"/>
              </a:rPr>
              <a:t>Minimal Chemical Usage</a:t>
            </a:r>
            <a:r>
              <a:rPr lang="en-US" sz="3499">
                <a:solidFill>
                  <a:srgbClr val="000000"/>
                </a:solidFill>
                <a:latin typeface="Canva Sans 1"/>
              </a:rPr>
              <a:t>: By providing targeted insights, it minimizes chemical application, benefiting the environment.</a:t>
            </a:r>
          </a:p>
          <a:p>
            <a:pPr marL="755641" lvl="1" indent="-377820">
              <a:lnSpc>
                <a:spcPts val="4899"/>
              </a:lnSpc>
              <a:buFont typeface="Arial"/>
              <a:buChar char="•"/>
            </a:pPr>
            <a:r>
              <a:rPr lang="en-US" sz="3499">
                <a:solidFill>
                  <a:srgbClr val="000000"/>
                </a:solidFill>
                <a:latin typeface="Canva Sans 1 Bold"/>
              </a:rPr>
              <a:t>Lower Carbon Footprint:</a:t>
            </a:r>
            <a:r>
              <a:rPr lang="en-US" sz="3499">
                <a:solidFill>
                  <a:srgbClr val="000000"/>
                </a:solidFill>
                <a:latin typeface="Canva Sans 1"/>
              </a:rPr>
              <a:t> Sustainable practices lead to a reduced carbon footprint, supporting environmental conservation.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553</Words>
  <Application>Microsoft Office PowerPoint</Application>
  <PresentationFormat>Custom</PresentationFormat>
  <Paragraphs>59</Paragraphs>
  <Slides>10</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vt:i4>
      </vt:variant>
    </vt:vector>
  </HeadingPairs>
  <TitlesOfParts>
    <vt:vector size="26" baseType="lpstr">
      <vt:lpstr>Canva Sans 2 Bold</vt:lpstr>
      <vt:lpstr>Bahnschrift SemiBold</vt:lpstr>
      <vt:lpstr>Canva Sans 1</vt:lpstr>
      <vt:lpstr>Poppins Semi-Bold Italics</vt:lpstr>
      <vt:lpstr>Arial</vt:lpstr>
      <vt:lpstr>Bahnschrift</vt:lpstr>
      <vt:lpstr>Lato</vt:lpstr>
      <vt:lpstr>Arimo Bold</vt:lpstr>
      <vt:lpstr>Open Sans Bold</vt:lpstr>
      <vt:lpstr>Kruti Dev 010</vt:lpstr>
      <vt:lpstr>Poppins Bold</vt:lpstr>
      <vt:lpstr>Lato Bold</vt:lpstr>
      <vt:lpstr>Calibri</vt:lpstr>
      <vt:lpstr>Poppins Semi-Bold</vt:lpstr>
      <vt:lpstr>Canva Sans 1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Simple Farmer Presentation Template</dc:title>
  <cp:lastModifiedBy>Eakansh</cp:lastModifiedBy>
  <cp:revision>3</cp:revision>
  <dcterms:created xsi:type="dcterms:W3CDTF">2006-08-16T00:00:00Z</dcterms:created>
  <dcterms:modified xsi:type="dcterms:W3CDTF">2023-09-15T03:46:25Z</dcterms:modified>
  <dc:identifier>DAFuD2nXH2c</dc:identifier>
</cp:coreProperties>
</file>